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61" r:id="rId3"/>
    <p:sldId id="304" r:id="rId4"/>
    <p:sldId id="274" r:id="rId5"/>
    <p:sldId id="280" r:id="rId6"/>
    <p:sldId id="337" r:id="rId7"/>
    <p:sldId id="339" r:id="rId8"/>
    <p:sldId id="340" r:id="rId9"/>
    <p:sldId id="338" r:id="rId10"/>
    <p:sldId id="281" r:id="rId11"/>
    <p:sldId id="284" r:id="rId12"/>
    <p:sldId id="288" r:id="rId13"/>
    <p:sldId id="285" r:id="rId14"/>
    <p:sldId id="289" r:id="rId15"/>
    <p:sldId id="296" r:id="rId16"/>
    <p:sldId id="282" r:id="rId17"/>
    <p:sldId id="283" r:id="rId18"/>
    <p:sldId id="286" r:id="rId19"/>
    <p:sldId id="305" r:id="rId20"/>
    <p:sldId id="295" r:id="rId21"/>
    <p:sldId id="341"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6" r:id="rId44"/>
    <p:sldId id="367" r:id="rId45"/>
    <p:sldId id="365" r:id="rId46"/>
    <p:sldId id="314" r:id="rId47"/>
    <p:sldId id="313" r:id="rId48"/>
    <p:sldId id="33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0943" autoAdjust="0"/>
  </p:normalViewPr>
  <p:slideViewPr>
    <p:cSldViewPr>
      <p:cViewPr varScale="1">
        <p:scale>
          <a:sx n="41" d="100"/>
          <a:sy n="41" d="100"/>
        </p:scale>
        <p:origin x="-363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EA8FC-6AF6-460B-88DC-79E05157748F}" type="datetimeFigureOut">
              <a:rPr lang="en-US" smtClean="0"/>
              <a:pPr/>
              <a:t>10/23/2015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D0424-66C1-40D5-99B3-D31C7D144E37}" type="slidenum">
              <a:rPr lang="en-US" smtClean="0"/>
              <a:pPr/>
              <a:t>‹#›</a:t>
            </a:fld>
            <a:endParaRPr lang="en-US"/>
          </a:p>
        </p:txBody>
      </p:sp>
    </p:spTree>
    <p:extLst>
      <p:ext uri="{BB962C8B-B14F-4D97-AF65-F5344CB8AC3E}">
        <p14:creationId xmlns:p14="http://schemas.microsoft.com/office/powerpoint/2010/main" val="56941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D0424-66C1-40D5-99B3-D31C7D144E37}" type="slidenum">
              <a:rPr lang="en-US" smtClean="0"/>
              <a:pPr/>
              <a:t>1</a:t>
            </a:fld>
            <a:endParaRPr lang="en-US"/>
          </a:p>
        </p:txBody>
      </p:sp>
    </p:spTree>
    <p:extLst>
      <p:ext uri="{BB962C8B-B14F-4D97-AF65-F5344CB8AC3E}">
        <p14:creationId xmlns:p14="http://schemas.microsoft.com/office/powerpoint/2010/main" val="243775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DD0424-66C1-40D5-99B3-D31C7D144E37}" type="slidenum">
              <a:rPr lang="en-US" smtClean="0"/>
              <a:pPr/>
              <a:t>44</a:t>
            </a:fld>
            <a:endParaRPr lang="en-US"/>
          </a:p>
        </p:txBody>
      </p:sp>
    </p:spTree>
    <p:extLst>
      <p:ext uri="{BB962C8B-B14F-4D97-AF65-F5344CB8AC3E}">
        <p14:creationId xmlns:p14="http://schemas.microsoft.com/office/powerpoint/2010/main" val="311849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E3ADBBE-513B-4653-A4DA-E6D2D596DDA4}" type="slidenum">
              <a:rPr lang="en-US" smtClean="0"/>
              <a:pPr/>
              <a:t>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2318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60AA6A-92DE-4AAC-A294-E519CA0EBB47}" type="slidenum">
              <a:rPr lang="en-US"/>
              <a:pPr/>
              <a:t>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Formal definitions</a:t>
            </a:r>
          </a:p>
          <a:p>
            <a:pPr eaLnBrk="1" hangingPunct="1"/>
            <a:endParaRPr lang="en-US" smtClean="0"/>
          </a:p>
          <a:p>
            <a:pPr eaLnBrk="1" hangingPunct="1"/>
            <a:r>
              <a:rPr lang="en-US" smtClean="0"/>
              <a:t>Buy/engage in activity if</a:t>
            </a:r>
          </a:p>
          <a:p>
            <a:pPr eaLnBrk="1" hangingPunct="1"/>
            <a:endParaRPr lang="en-US" smtClean="0"/>
          </a:p>
          <a:p>
            <a:pPr eaLnBrk="1" hangingPunct="1"/>
            <a:r>
              <a:rPr lang="en-US" smtClean="0"/>
              <a:t>Benefit/utility &gt; price/cost</a:t>
            </a:r>
          </a:p>
        </p:txBody>
      </p:sp>
    </p:spTree>
    <p:extLst>
      <p:ext uri="{BB962C8B-B14F-4D97-AF65-F5344CB8AC3E}">
        <p14:creationId xmlns:p14="http://schemas.microsoft.com/office/powerpoint/2010/main" val="332356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700FF81E-CEF3-46CE-B88C-6D734B580142}" type="slidenum">
              <a:rPr lang="en-US" smtClean="0"/>
              <a:pPr/>
              <a:t>11</a:t>
            </a:fld>
            <a:endParaRPr lang="en-US" smtClean="0"/>
          </a:p>
        </p:txBody>
      </p:sp>
    </p:spTree>
    <p:extLst>
      <p:ext uri="{BB962C8B-B14F-4D97-AF65-F5344CB8AC3E}">
        <p14:creationId xmlns:p14="http://schemas.microsoft.com/office/powerpoint/2010/main" val="235908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F9762E5-37B5-40D9-AEAE-B36FFD228E61}" type="slidenum">
              <a:rPr lang="en-US" smtClean="0"/>
              <a:pPr/>
              <a:t>14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5610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914BB2-3C9C-4447-98D7-51EEF8D5F092}" type="slidenum">
              <a:rPr lang="en-US" smtClean="0"/>
              <a:pPr/>
              <a:t>16</a:t>
            </a:fld>
            <a:endParaRPr lang="en-US"/>
          </a:p>
        </p:txBody>
      </p:sp>
    </p:spTree>
    <p:extLst>
      <p:ext uri="{BB962C8B-B14F-4D97-AF65-F5344CB8AC3E}">
        <p14:creationId xmlns:p14="http://schemas.microsoft.com/office/powerpoint/2010/main" val="287651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914BB2-3C9C-4447-98D7-51EEF8D5F092}" type="slidenum">
              <a:rPr lang="en-US" smtClean="0"/>
              <a:pPr/>
              <a:t>17</a:t>
            </a:fld>
            <a:endParaRPr lang="en-US"/>
          </a:p>
        </p:txBody>
      </p:sp>
    </p:spTree>
    <p:extLst>
      <p:ext uri="{BB962C8B-B14F-4D97-AF65-F5344CB8AC3E}">
        <p14:creationId xmlns:p14="http://schemas.microsoft.com/office/powerpoint/2010/main" val="396738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sv-SE"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90995D07-E6CA-4D3D-ABE5-1D887D966FFE}" type="slidenum">
              <a:rPr lang="en-US" sz="1200"/>
              <a:pPr eaLnBrk="1" hangingPunct="1"/>
              <a:t>18</a:t>
            </a:fld>
            <a:endParaRPr lang="en-US" sz="1200"/>
          </a:p>
        </p:txBody>
      </p:sp>
    </p:spTree>
    <p:extLst>
      <p:ext uri="{BB962C8B-B14F-4D97-AF65-F5344CB8AC3E}">
        <p14:creationId xmlns:p14="http://schemas.microsoft.com/office/powerpoint/2010/main" val="61202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sv-SE"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90995D07-E6CA-4D3D-ABE5-1D887D966FFE}" type="slidenum">
              <a:rPr lang="en-US" sz="1200"/>
              <a:pPr eaLnBrk="1" hangingPunct="1"/>
              <a:t>19</a:t>
            </a:fld>
            <a:endParaRPr lang="en-US" sz="1200"/>
          </a:p>
        </p:txBody>
      </p:sp>
    </p:spTree>
    <p:extLst>
      <p:ext uri="{BB962C8B-B14F-4D97-AF65-F5344CB8AC3E}">
        <p14:creationId xmlns:p14="http://schemas.microsoft.com/office/powerpoint/2010/main" val="183841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5.bin"/><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7.bin"/><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11.bin"/><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cover_NYUSOM logo"/>
          <p:cNvPicPr>
            <a:picLocks noChangeAspect="1" noChangeArrowheads="1"/>
          </p:cNvPicPr>
          <p:nvPr/>
        </p:nvPicPr>
        <p:blipFill>
          <a:blip r:embed="rId3" cstate="print"/>
          <a:srcRect/>
          <a:stretch>
            <a:fillRect/>
          </a:stretch>
        </p:blipFill>
        <p:spPr bwMode="auto">
          <a:xfrm>
            <a:off x="-66675" y="-304800"/>
            <a:ext cx="3267075" cy="1146175"/>
          </a:xfrm>
          <a:prstGeom prst="rect">
            <a:avLst/>
          </a:prstGeom>
          <a:noFill/>
          <a:ln w="9525">
            <a:noFill/>
            <a:miter lim="800000"/>
            <a:headEnd/>
            <a:tailEnd/>
          </a:ln>
        </p:spPr>
      </p:pic>
      <p:pic>
        <p:nvPicPr>
          <p:cNvPr id="5" name="Picture 12" descr="cover_graphic_01"/>
          <p:cNvPicPr>
            <a:picLocks noChangeAspect="1" noChangeArrowheads="1"/>
          </p:cNvPicPr>
          <p:nvPr/>
        </p:nvPicPr>
        <p:blipFill>
          <a:blip r:embed="rId4" cstate="print"/>
          <a:srcRect/>
          <a:stretch>
            <a:fillRect/>
          </a:stretch>
        </p:blipFill>
        <p:spPr bwMode="auto">
          <a:xfrm>
            <a:off x="15875" y="0"/>
            <a:ext cx="8267700" cy="6859588"/>
          </a:xfrm>
          <a:prstGeom prst="rect">
            <a:avLst/>
          </a:prstGeom>
          <a:noFill/>
          <a:ln w="9525">
            <a:noFill/>
            <a:miter lim="800000"/>
            <a:headEnd/>
            <a:tailEnd/>
          </a:ln>
        </p:spPr>
      </p:pic>
      <p:graphicFrame>
        <p:nvGraphicFramePr>
          <p:cNvPr id="6" name="Object 7"/>
          <p:cNvGraphicFramePr>
            <a:graphicFrameLocks noChangeAspect="1"/>
          </p:cNvGraphicFramePr>
          <p:nvPr/>
        </p:nvGraphicFramePr>
        <p:xfrm>
          <a:off x="3505200" y="292100"/>
          <a:ext cx="654050" cy="519113"/>
        </p:xfrm>
        <a:graphic>
          <a:graphicData uri="http://schemas.openxmlformats.org/presentationml/2006/ole">
            <mc:AlternateContent xmlns:mc="http://schemas.openxmlformats.org/markup-compatibility/2006">
              <mc:Choice xmlns:v="urn:schemas-microsoft-com:vml" Requires="v">
                <p:oleObj spid="_x0000_s130065" name="Photo Editor Photo" r:id="rId5" imgW="1585097" imgH="1143099" progId="">
                  <p:embed/>
                </p:oleObj>
              </mc:Choice>
              <mc:Fallback>
                <p:oleObj name="Photo Editor Photo" r:id="rId5" imgW="1585097" imgH="1143099"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92100"/>
                        <a:ext cx="654050"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4244975" y="228600"/>
            <a:ext cx="1501775" cy="769938"/>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sp>
        <p:nvSpPr>
          <p:cNvPr id="3074" name="Rectangle 2"/>
          <p:cNvSpPr>
            <a:spLocks noGrp="1" noChangeArrowheads="1"/>
          </p:cNvSpPr>
          <p:nvPr>
            <p:ph type="ctrTitle"/>
          </p:nvPr>
        </p:nvSpPr>
        <p:spPr>
          <a:xfrm>
            <a:off x="914400" y="4357688"/>
            <a:ext cx="4567238" cy="457200"/>
          </a:xfrm>
        </p:spPr>
        <p:txBody>
          <a:bodyPr/>
          <a:lstStyle>
            <a:lvl1pPr>
              <a:defRPr sz="1800" b="1">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14400" y="4981575"/>
            <a:ext cx="4567238" cy="1752600"/>
          </a:xfrm>
        </p:spPr>
        <p:txBody>
          <a:bodyPr/>
          <a:lstStyle>
            <a:lvl1pPr marL="0" indent="0">
              <a:buFont typeface="Times" charset="0"/>
              <a:buNone/>
              <a:defRPr sz="20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0050"/>
            <a:ext cx="2057400"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0050"/>
            <a:ext cx="60198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3" descr="content_NYUSOM logo"/>
          <p:cNvPicPr>
            <a:picLocks noChangeAspect="1" noChangeArrowheads="1"/>
          </p:cNvPicPr>
          <p:nvPr/>
        </p:nvPicPr>
        <p:blipFill>
          <a:blip r:embed="rId3" cstate="print"/>
          <a:srcRect/>
          <a:stretch>
            <a:fillRect/>
          </a:stretch>
        </p:blipFill>
        <p:spPr bwMode="auto">
          <a:xfrm>
            <a:off x="0" y="6162675"/>
            <a:ext cx="2316163" cy="695325"/>
          </a:xfrm>
          <a:prstGeom prst="rect">
            <a:avLst/>
          </a:prstGeom>
          <a:noFill/>
          <a:ln w="9525">
            <a:noFill/>
            <a:miter lim="800000"/>
            <a:headEnd/>
            <a:tailEnd/>
          </a:ln>
        </p:spPr>
      </p:pic>
      <p:pic>
        <p:nvPicPr>
          <p:cNvPr id="5" name="Picture 10" descr="content_01"/>
          <p:cNvPicPr>
            <a:picLocks noChangeAspect="1" noChangeArrowheads="1"/>
          </p:cNvPicPr>
          <p:nvPr/>
        </p:nvPicPr>
        <p:blipFill>
          <a:blip r:embed="rId4" cstate="print"/>
          <a:srcRect/>
          <a:stretch>
            <a:fillRect/>
          </a:stretch>
        </p:blipFill>
        <p:spPr bwMode="auto">
          <a:xfrm>
            <a:off x="7119938" y="4602163"/>
            <a:ext cx="2024062" cy="2255837"/>
          </a:xfrm>
          <a:prstGeom prst="rect">
            <a:avLst/>
          </a:prstGeom>
          <a:noFill/>
          <a:ln w="9525">
            <a:noFill/>
            <a:miter lim="800000"/>
            <a:headEnd/>
            <a:tailEnd/>
          </a:ln>
        </p:spPr>
      </p:pic>
      <p:graphicFrame>
        <p:nvGraphicFramePr>
          <p:cNvPr id="6" name="Object 7"/>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1104" name="Photo Editor Photo" r:id="rId5" imgW="1585097" imgH="1143099" progId="">
                  <p:embed/>
                </p:oleObj>
              </mc:Choice>
              <mc:Fallback>
                <p:oleObj name="Photo Editor Photo" r:id="rId5" imgW="1585097" imgH="1143099"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graphicFrame>
        <p:nvGraphicFramePr>
          <p:cNvPr id="8" name="Object 3"/>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1105" name="Photo Editor Photo" r:id="rId7" imgW="1585097" imgH="1143099" progId="">
                  <p:embed/>
                </p:oleObj>
              </mc:Choice>
              <mc:Fallback>
                <p:oleObj name="Photo Editor Photo" r:id="rId7" imgW="1585097" imgH="1143099"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3"/>
          <p:cNvSpPr>
            <a:spLocks noGrp="1"/>
          </p:cNvSpPr>
          <p:nvPr>
            <p:ph type="ftr" sz="quarter" idx="10"/>
          </p:nvPr>
        </p:nvSpPr>
        <p:spPr/>
        <p:txBody>
          <a:bodyPr/>
          <a:lstStyle>
            <a:lvl1pPr>
              <a:defRPr/>
            </a:lvl1pPr>
          </a:lstStyle>
          <a:p>
            <a:endParaRPr lang="en-US"/>
          </a:p>
        </p:txBody>
      </p:sp>
      <p:sp>
        <p:nvSpPr>
          <p:cNvPr id="11" name="Slide Number Placeholder 4"/>
          <p:cNvSpPr>
            <a:spLocks noGrp="1"/>
          </p:cNvSpPr>
          <p:nvPr>
            <p:ph type="sldNum" sz="quarter" idx="11"/>
          </p:nvPr>
        </p:nvSpPr>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3" descr="content_NYUSOM logo"/>
          <p:cNvPicPr>
            <a:picLocks noChangeAspect="1" noChangeArrowheads="1"/>
          </p:cNvPicPr>
          <p:nvPr/>
        </p:nvPicPr>
        <p:blipFill>
          <a:blip r:embed="rId3" cstate="print"/>
          <a:srcRect/>
          <a:stretch>
            <a:fillRect/>
          </a:stretch>
        </p:blipFill>
        <p:spPr bwMode="auto">
          <a:xfrm>
            <a:off x="0" y="6162675"/>
            <a:ext cx="2316163" cy="695325"/>
          </a:xfrm>
          <a:prstGeom prst="rect">
            <a:avLst/>
          </a:prstGeom>
          <a:noFill/>
          <a:ln w="9525">
            <a:noFill/>
            <a:miter lim="800000"/>
            <a:headEnd/>
            <a:tailEnd/>
          </a:ln>
        </p:spPr>
      </p:pic>
      <p:pic>
        <p:nvPicPr>
          <p:cNvPr id="5" name="Picture 10" descr="content_01"/>
          <p:cNvPicPr>
            <a:picLocks noChangeAspect="1" noChangeArrowheads="1"/>
          </p:cNvPicPr>
          <p:nvPr/>
        </p:nvPicPr>
        <p:blipFill>
          <a:blip r:embed="rId4" cstate="print"/>
          <a:srcRect/>
          <a:stretch>
            <a:fillRect/>
          </a:stretch>
        </p:blipFill>
        <p:spPr bwMode="auto">
          <a:xfrm>
            <a:off x="7119938" y="4602163"/>
            <a:ext cx="2024062" cy="2255837"/>
          </a:xfrm>
          <a:prstGeom prst="rect">
            <a:avLst/>
          </a:prstGeom>
          <a:noFill/>
          <a:ln w="9525">
            <a:noFill/>
            <a:miter lim="800000"/>
            <a:headEnd/>
            <a:tailEnd/>
          </a:ln>
        </p:spPr>
      </p:pic>
      <p:graphicFrame>
        <p:nvGraphicFramePr>
          <p:cNvPr id="6" name="Object 7"/>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2128" name="Photo Editor Photo" r:id="rId5" imgW="1585097" imgH="1143099" progId="">
                  <p:embed/>
                </p:oleObj>
              </mc:Choice>
              <mc:Fallback>
                <p:oleObj name="Photo Editor Photo" r:id="rId5" imgW="1585097" imgH="1143099"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graphicFrame>
        <p:nvGraphicFramePr>
          <p:cNvPr id="8" name="Object 3"/>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2129" name="Photo Editor Photo" r:id="rId7" imgW="1585097" imgH="1143099" progId="">
                  <p:embed/>
                </p:oleObj>
              </mc:Choice>
              <mc:Fallback>
                <p:oleObj name="Photo Editor Photo" r:id="rId7" imgW="1585097" imgH="1143099"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Footer Placeholder 3"/>
          <p:cNvSpPr>
            <a:spLocks noGrp="1"/>
          </p:cNvSpPr>
          <p:nvPr>
            <p:ph type="ftr" sz="quarter" idx="10"/>
          </p:nvPr>
        </p:nvSpPr>
        <p:spPr/>
        <p:txBody>
          <a:bodyPr/>
          <a:lstStyle>
            <a:lvl1pPr>
              <a:defRPr/>
            </a:lvl1pPr>
          </a:lstStyle>
          <a:p>
            <a:endParaRPr lang="en-US"/>
          </a:p>
        </p:txBody>
      </p:sp>
      <p:sp>
        <p:nvSpPr>
          <p:cNvPr id="11" name="Slide Number Placeholder 4"/>
          <p:cNvSpPr>
            <a:spLocks noGrp="1"/>
          </p:cNvSpPr>
          <p:nvPr>
            <p:ph type="sldNum" sz="quarter" idx="11"/>
          </p:nvPr>
        </p:nvSpPr>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3" descr="content_NYUSOM logo"/>
          <p:cNvPicPr>
            <a:picLocks noChangeAspect="1" noChangeArrowheads="1"/>
          </p:cNvPicPr>
          <p:nvPr/>
        </p:nvPicPr>
        <p:blipFill>
          <a:blip r:embed="rId3" cstate="print"/>
          <a:srcRect/>
          <a:stretch>
            <a:fillRect/>
          </a:stretch>
        </p:blipFill>
        <p:spPr bwMode="auto">
          <a:xfrm>
            <a:off x="0" y="6162675"/>
            <a:ext cx="2316163" cy="695325"/>
          </a:xfrm>
          <a:prstGeom prst="rect">
            <a:avLst/>
          </a:prstGeom>
          <a:noFill/>
          <a:ln w="9525">
            <a:noFill/>
            <a:miter lim="800000"/>
            <a:headEnd/>
            <a:tailEnd/>
          </a:ln>
        </p:spPr>
      </p:pic>
      <p:pic>
        <p:nvPicPr>
          <p:cNvPr id="6" name="Picture 10" descr="content_01"/>
          <p:cNvPicPr>
            <a:picLocks noChangeAspect="1" noChangeArrowheads="1"/>
          </p:cNvPicPr>
          <p:nvPr/>
        </p:nvPicPr>
        <p:blipFill>
          <a:blip r:embed="rId4" cstate="print"/>
          <a:srcRect/>
          <a:stretch>
            <a:fillRect/>
          </a:stretch>
        </p:blipFill>
        <p:spPr bwMode="auto">
          <a:xfrm>
            <a:off x="7119938" y="4602163"/>
            <a:ext cx="2024062" cy="2255837"/>
          </a:xfrm>
          <a:prstGeom prst="rect">
            <a:avLst/>
          </a:prstGeom>
          <a:noFill/>
          <a:ln w="9525">
            <a:noFill/>
            <a:miter lim="800000"/>
            <a:headEnd/>
            <a:tailEnd/>
          </a:ln>
        </p:spPr>
      </p:pic>
      <p:graphicFrame>
        <p:nvGraphicFramePr>
          <p:cNvPr id="7" name="Object 7"/>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3152" name="Photo Editor Photo" r:id="rId5" imgW="1585097" imgH="1143099" progId="">
                  <p:embed/>
                </p:oleObj>
              </mc:Choice>
              <mc:Fallback>
                <p:oleObj name="Photo Editor Photo" r:id="rId5" imgW="1585097" imgH="1143099"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graphicFrame>
        <p:nvGraphicFramePr>
          <p:cNvPr id="9" name="Object 3"/>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3153" name="Photo Editor Photo" r:id="rId7" imgW="1585097" imgH="1143099" progId="">
                  <p:embed/>
                </p:oleObj>
              </mc:Choice>
              <mc:Fallback>
                <p:oleObj name="Photo Editor Photo" r:id="rId7" imgW="1585097" imgH="1143099"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097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097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0"/>
          </p:nvPr>
        </p:nvSpPr>
        <p:spPr/>
        <p:txBody>
          <a:bodyPr/>
          <a:lstStyle>
            <a:lvl1pPr>
              <a:defRPr/>
            </a:lvl1pPr>
          </a:lstStyle>
          <a:p>
            <a:endParaRPr lang="en-US"/>
          </a:p>
        </p:txBody>
      </p:sp>
      <p:sp>
        <p:nvSpPr>
          <p:cNvPr id="12" name="Slide Number Placeholder 5"/>
          <p:cNvSpPr>
            <a:spLocks noGrp="1"/>
          </p:cNvSpPr>
          <p:nvPr>
            <p:ph type="sldNum" sz="quarter" idx="11"/>
          </p:nvPr>
        </p:nvSpPr>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3" descr="content_NYUSOM logo"/>
          <p:cNvPicPr>
            <a:picLocks noChangeAspect="1" noChangeArrowheads="1"/>
          </p:cNvPicPr>
          <p:nvPr/>
        </p:nvPicPr>
        <p:blipFill>
          <a:blip r:embed="rId3" cstate="print"/>
          <a:srcRect/>
          <a:stretch>
            <a:fillRect/>
          </a:stretch>
        </p:blipFill>
        <p:spPr bwMode="auto">
          <a:xfrm>
            <a:off x="0" y="6162675"/>
            <a:ext cx="2316163" cy="695325"/>
          </a:xfrm>
          <a:prstGeom prst="rect">
            <a:avLst/>
          </a:prstGeom>
          <a:noFill/>
          <a:ln w="9525">
            <a:noFill/>
            <a:miter lim="800000"/>
            <a:headEnd/>
            <a:tailEnd/>
          </a:ln>
        </p:spPr>
      </p:pic>
      <p:pic>
        <p:nvPicPr>
          <p:cNvPr id="8" name="Picture 10" descr="content_01"/>
          <p:cNvPicPr>
            <a:picLocks noChangeAspect="1" noChangeArrowheads="1"/>
          </p:cNvPicPr>
          <p:nvPr/>
        </p:nvPicPr>
        <p:blipFill>
          <a:blip r:embed="rId4" cstate="print"/>
          <a:srcRect/>
          <a:stretch>
            <a:fillRect/>
          </a:stretch>
        </p:blipFill>
        <p:spPr bwMode="auto">
          <a:xfrm>
            <a:off x="7119938" y="4602163"/>
            <a:ext cx="2024062" cy="2255837"/>
          </a:xfrm>
          <a:prstGeom prst="rect">
            <a:avLst/>
          </a:prstGeom>
          <a:noFill/>
          <a:ln w="9525">
            <a:noFill/>
            <a:miter lim="800000"/>
            <a:headEnd/>
            <a:tailEnd/>
          </a:ln>
        </p:spPr>
      </p:pic>
      <p:graphicFrame>
        <p:nvGraphicFramePr>
          <p:cNvPr id="9" name="Object 7"/>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4176" name="Photo Editor Photo" r:id="rId5" imgW="1585097" imgH="1143099" progId="">
                  <p:embed/>
                </p:oleObj>
              </mc:Choice>
              <mc:Fallback>
                <p:oleObj name="Photo Editor Photo" r:id="rId5" imgW="1585097" imgH="1143099"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graphicFrame>
        <p:nvGraphicFramePr>
          <p:cNvPr id="11" name="Object 3"/>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4177" name="Photo Editor Photo" r:id="rId7" imgW="1585097" imgH="1143099" progId="">
                  <p:embed/>
                </p:oleObj>
              </mc:Choice>
              <mc:Fallback>
                <p:oleObj name="Photo Editor Photo" r:id="rId7" imgW="1585097" imgH="1143099"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6"/>
          <p:cNvSpPr>
            <a:spLocks noGrp="1"/>
          </p:cNvSpPr>
          <p:nvPr>
            <p:ph type="ftr" sz="quarter" idx="10"/>
          </p:nvPr>
        </p:nvSpPr>
        <p:spPr/>
        <p:txBody>
          <a:bodyPr/>
          <a:lstStyle>
            <a:lvl1pPr>
              <a:defRPr/>
            </a:lvl1pPr>
          </a:lstStyle>
          <a:p>
            <a:endParaRPr lang="en-US"/>
          </a:p>
        </p:txBody>
      </p:sp>
      <p:sp>
        <p:nvSpPr>
          <p:cNvPr id="14" name="Slide Number Placeholder 7"/>
          <p:cNvSpPr>
            <a:spLocks noGrp="1"/>
          </p:cNvSpPr>
          <p:nvPr>
            <p:ph type="sldNum" sz="quarter" idx="11"/>
          </p:nvPr>
        </p:nvSpPr>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3" descr="content_NYUSOM logo"/>
          <p:cNvPicPr>
            <a:picLocks noChangeAspect="1" noChangeArrowheads="1"/>
          </p:cNvPicPr>
          <p:nvPr/>
        </p:nvPicPr>
        <p:blipFill>
          <a:blip r:embed="rId3" cstate="print"/>
          <a:srcRect/>
          <a:stretch>
            <a:fillRect/>
          </a:stretch>
        </p:blipFill>
        <p:spPr bwMode="auto">
          <a:xfrm>
            <a:off x="0" y="6162675"/>
            <a:ext cx="2316163" cy="695325"/>
          </a:xfrm>
          <a:prstGeom prst="rect">
            <a:avLst/>
          </a:prstGeom>
          <a:noFill/>
          <a:ln w="9525">
            <a:noFill/>
            <a:miter lim="800000"/>
            <a:headEnd/>
            <a:tailEnd/>
          </a:ln>
        </p:spPr>
      </p:pic>
      <p:pic>
        <p:nvPicPr>
          <p:cNvPr id="4" name="Picture 10" descr="content_01"/>
          <p:cNvPicPr>
            <a:picLocks noChangeAspect="1" noChangeArrowheads="1"/>
          </p:cNvPicPr>
          <p:nvPr/>
        </p:nvPicPr>
        <p:blipFill>
          <a:blip r:embed="rId4" cstate="print"/>
          <a:srcRect/>
          <a:stretch>
            <a:fillRect/>
          </a:stretch>
        </p:blipFill>
        <p:spPr bwMode="auto">
          <a:xfrm>
            <a:off x="7119938" y="4602163"/>
            <a:ext cx="2024062" cy="2255837"/>
          </a:xfrm>
          <a:prstGeom prst="rect">
            <a:avLst/>
          </a:prstGeom>
          <a:noFill/>
          <a:ln w="9525">
            <a:noFill/>
            <a:miter lim="800000"/>
            <a:headEnd/>
            <a:tailEnd/>
          </a:ln>
        </p:spPr>
      </p:pic>
      <p:graphicFrame>
        <p:nvGraphicFramePr>
          <p:cNvPr id="5" name="Object 7"/>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5200" name="Photo Editor Photo" r:id="rId5" imgW="1585097" imgH="1143099" progId="">
                  <p:embed/>
                </p:oleObj>
              </mc:Choice>
              <mc:Fallback>
                <p:oleObj name="Photo Editor Photo" r:id="rId5" imgW="1585097" imgH="1143099"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graphicFrame>
        <p:nvGraphicFramePr>
          <p:cNvPr id="7" name="Object 3"/>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35201" name="Photo Editor Photo" r:id="rId7" imgW="1585097" imgH="1143099" progId="">
                  <p:embed/>
                </p:oleObj>
              </mc:Choice>
              <mc:Fallback>
                <p:oleObj name="Photo Editor Photo" r:id="rId7" imgW="1585097" imgH="1143099"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Footer Placeholder 2"/>
          <p:cNvSpPr>
            <a:spLocks noGrp="1"/>
          </p:cNvSpPr>
          <p:nvPr>
            <p:ph type="ftr" sz="quarter" idx="10"/>
          </p:nvPr>
        </p:nvSpPr>
        <p:spPr/>
        <p:txBody>
          <a:bodyPr/>
          <a:lstStyle>
            <a:lvl1pPr>
              <a:defRPr/>
            </a:lvl1pPr>
          </a:lstStyle>
          <a:p>
            <a:endParaRPr lang="en-US"/>
          </a:p>
        </p:txBody>
      </p:sp>
      <p:sp>
        <p:nvSpPr>
          <p:cNvPr id="10" name="Slide Number Placeholder 3"/>
          <p:cNvSpPr>
            <a:spLocks noGrp="1"/>
          </p:cNvSpPr>
          <p:nvPr>
            <p:ph type="sldNum" sz="quarter" idx="11"/>
          </p:nvPr>
        </p:nvSpPr>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01A5A927-C6CF-468A-93E0-8D7AB474DD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13" descr="content_NYUSOM logo"/>
          <p:cNvPicPr>
            <a:picLocks noChangeAspect="1" noChangeArrowheads="1"/>
          </p:cNvPicPr>
          <p:nvPr/>
        </p:nvPicPr>
        <p:blipFill>
          <a:blip r:embed="rId14" cstate="print"/>
          <a:srcRect/>
          <a:stretch>
            <a:fillRect/>
          </a:stretch>
        </p:blipFill>
        <p:spPr bwMode="auto">
          <a:xfrm>
            <a:off x="0" y="6162675"/>
            <a:ext cx="2316163" cy="695325"/>
          </a:xfrm>
          <a:prstGeom prst="rect">
            <a:avLst/>
          </a:prstGeom>
          <a:noFill/>
          <a:ln w="9525">
            <a:noFill/>
            <a:miter lim="800000"/>
            <a:headEnd/>
            <a:tailEnd/>
          </a:ln>
        </p:spPr>
      </p:pic>
      <p:pic>
        <p:nvPicPr>
          <p:cNvPr id="1029" name="Picture 10" descr="content_01"/>
          <p:cNvPicPr>
            <a:picLocks noChangeAspect="1" noChangeArrowheads="1"/>
          </p:cNvPicPr>
          <p:nvPr/>
        </p:nvPicPr>
        <p:blipFill>
          <a:blip r:embed="rId15" cstate="print"/>
          <a:srcRect/>
          <a:stretch>
            <a:fillRect/>
          </a:stretch>
        </p:blipFill>
        <p:spPr bwMode="auto">
          <a:xfrm>
            <a:off x="7119938" y="4602163"/>
            <a:ext cx="2024062" cy="2255837"/>
          </a:xfrm>
          <a:prstGeom prst="rect">
            <a:avLst/>
          </a:prstGeom>
          <a:noFill/>
          <a:ln w="9525">
            <a:noFill/>
            <a:miter lim="800000"/>
            <a:headEnd/>
            <a:tailEnd/>
          </a:ln>
        </p:spPr>
      </p:pic>
      <p:sp>
        <p:nvSpPr>
          <p:cNvPr id="1030" name="Rectangle 2"/>
          <p:cNvSpPr>
            <a:spLocks noGrp="1" noChangeArrowheads="1"/>
          </p:cNvSpPr>
          <p:nvPr>
            <p:ph type="title"/>
          </p:nvPr>
        </p:nvSpPr>
        <p:spPr bwMode="auto">
          <a:xfrm>
            <a:off x="457200" y="400050"/>
            <a:ext cx="8229600" cy="742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457200" y="1409700"/>
            <a:ext cx="8229600" cy="453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5"/>
          <p:cNvSpPr>
            <a:spLocks noGrp="1" noChangeArrowheads="1"/>
          </p:cNvSpPr>
          <p:nvPr>
            <p:ph type="ftr" sz="quarter" idx="3"/>
          </p:nvPr>
        </p:nvSpPr>
        <p:spPr bwMode="auto">
          <a:xfrm>
            <a:off x="5257800" y="6419850"/>
            <a:ext cx="2895600" cy="292100"/>
          </a:xfrm>
          <a:prstGeom prst="rect">
            <a:avLst/>
          </a:prstGeom>
          <a:noFill/>
          <a:ln>
            <a:noFill/>
          </a:ln>
          <a:extLst/>
        </p:spPr>
        <p:txBody>
          <a:bodyPr vert="horz" wrap="square" lIns="0" tIns="0" rIns="0" bIns="0" numCol="1" anchor="t" anchorCtr="0" compatLnSpc="1">
            <a:prstTxWarp prst="textNoShape">
              <a:avLst/>
            </a:prstTxWarp>
          </a:bodyPr>
          <a:lstStyle>
            <a:lvl1pPr eaLnBrk="0" hangingPunct="0">
              <a:defRPr sz="900">
                <a:latin typeface="Arial" charset="0"/>
                <a:ea typeface="ＭＳ Ｐゴシック" charset="0"/>
                <a:cs typeface="+mn-cs"/>
              </a:defRPr>
            </a:lvl1pPr>
          </a:lstStyle>
          <a:p>
            <a:endParaRPr lang="en-US"/>
          </a:p>
        </p:txBody>
      </p:sp>
      <p:sp>
        <p:nvSpPr>
          <p:cNvPr id="3" name="Rectangle 6"/>
          <p:cNvSpPr>
            <a:spLocks noGrp="1" noChangeArrowheads="1"/>
          </p:cNvSpPr>
          <p:nvPr>
            <p:ph type="sldNum" sz="quarter" idx="4"/>
          </p:nvPr>
        </p:nvSpPr>
        <p:spPr bwMode="auto">
          <a:xfrm>
            <a:off x="8229600" y="6419850"/>
            <a:ext cx="457200" cy="292100"/>
          </a:xfrm>
          <a:prstGeom prst="rect">
            <a:avLst/>
          </a:prstGeom>
          <a:noFill/>
          <a:ln>
            <a:noFill/>
          </a:ln>
          <a:extLst/>
        </p:spPr>
        <p:txBody>
          <a:bodyPr vert="horz" wrap="square" lIns="0" tIns="0" rIns="0" bIns="0" numCol="1" anchor="t" anchorCtr="0" compatLnSpc="1">
            <a:prstTxWarp prst="textNoShape">
              <a:avLst/>
            </a:prstTxWarp>
          </a:bodyPr>
          <a:lstStyle>
            <a:lvl1pPr algn="r" eaLnBrk="0" hangingPunct="0">
              <a:defRPr sz="900"/>
            </a:lvl1pPr>
          </a:lstStyle>
          <a:p>
            <a:fld id="{01A5A927-C6CF-468A-93E0-8D7AB474DD5C}" type="slidenum">
              <a:rPr lang="en-US" smtClean="0"/>
              <a:pPr/>
              <a:t>‹#›</a:t>
            </a:fld>
            <a:endParaRPr lang="en-US"/>
          </a:p>
        </p:txBody>
      </p:sp>
      <p:graphicFrame>
        <p:nvGraphicFramePr>
          <p:cNvPr id="1026" name="Object 7"/>
          <p:cNvGraphicFramePr>
            <a:graphicFrameLocks noChangeAspect="1"/>
          </p:cNvGraphicFramePr>
          <p:nvPr/>
        </p:nvGraphicFramePr>
        <p:xfrm>
          <a:off x="2438400" y="6227763"/>
          <a:ext cx="654050" cy="519112"/>
        </p:xfrm>
        <a:graphic>
          <a:graphicData uri="http://schemas.openxmlformats.org/presentationml/2006/ole">
            <mc:AlternateContent xmlns:mc="http://schemas.openxmlformats.org/markup-compatibility/2006">
              <mc:Choice xmlns:v="urn:schemas-microsoft-com:vml" Requires="v">
                <p:oleObj spid="_x0000_s129041" name="Photo Editor Photo" r:id="rId16" imgW="1585097" imgH="1143099" progId="">
                  <p:embed/>
                </p:oleObj>
              </mc:Choice>
              <mc:Fallback>
                <p:oleObj name="Photo Editor Photo" r:id="rId16" imgW="1585097" imgH="114309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6227763"/>
                        <a:ext cx="6540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Text Box 8"/>
          <p:cNvSpPr txBox="1">
            <a:spLocks noChangeArrowheads="1"/>
          </p:cNvSpPr>
          <p:nvPr/>
        </p:nvSpPr>
        <p:spPr bwMode="auto">
          <a:xfrm>
            <a:off x="3178175" y="6164263"/>
            <a:ext cx="1501775" cy="769937"/>
          </a:xfrm>
          <a:prstGeom prst="rect">
            <a:avLst/>
          </a:prstGeom>
          <a:noFill/>
          <a:ln w="9525">
            <a:noFill/>
            <a:miter lim="800000"/>
            <a:headEnd/>
            <a:tailEnd/>
          </a:ln>
        </p:spPr>
        <p:txBody>
          <a:bodyPr lIns="91302" tIns="45647" rIns="91302" bIns="45647">
            <a:spAutoFit/>
          </a:bodyPr>
          <a:lstStyle/>
          <a:p>
            <a:pPr eaLnBrk="0" hangingPunct="0">
              <a:defRPr/>
            </a:pPr>
            <a:r>
              <a:rPr lang="en-US" sz="1000" b="1">
                <a:solidFill>
                  <a:srgbClr val="008080"/>
                </a:solidFill>
                <a:cs typeface="Times New Roman" pitchFamily="18" charset="0"/>
              </a:rPr>
              <a:t>Bellevue Hospital Center</a:t>
            </a:r>
            <a:endParaRPr lang="en-US" sz="1000" b="1">
              <a:solidFill>
                <a:srgbClr val="000000"/>
              </a:solidFill>
              <a:cs typeface="Times New Roman" pitchFamily="18" charset="0"/>
            </a:endParaRPr>
          </a:p>
          <a:p>
            <a:pPr eaLnBrk="0" hangingPunct="0">
              <a:defRPr/>
            </a:pPr>
            <a:r>
              <a:rPr lang="en-US" sz="800" b="1">
                <a:solidFill>
                  <a:srgbClr val="00FFFF"/>
                </a:solidFill>
                <a:latin typeface="Arial Black" pitchFamily="34" charset="0"/>
                <a:cs typeface="Times New Roman" pitchFamily="18" charset="0"/>
              </a:rPr>
              <a:t>South Manhattan </a:t>
            </a:r>
          </a:p>
          <a:p>
            <a:pPr eaLnBrk="0" hangingPunct="0">
              <a:defRPr/>
            </a:pPr>
            <a:r>
              <a:rPr lang="en-US" sz="800" b="1">
                <a:solidFill>
                  <a:srgbClr val="00FFFF"/>
                </a:solidFill>
                <a:latin typeface="Arial Black" pitchFamily="34" charset="0"/>
                <a:cs typeface="Times New Roman" pitchFamily="18" charset="0"/>
              </a:rPr>
              <a:t>Healthcare Network</a:t>
            </a:r>
            <a:endParaRPr lang="en-US" sz="800" b="1">
              <a:solidFill>
                <a:srgbClr val="000000"/>
              </a:solidFill>
              <a:latin typeface="Times New Roman" pitchFamily="18" charset="0"/>
              <a:cs typeface="Times New Roman" pitchFamily="18" charset="0"/>
            </a:endParaRPr>
          </a:p>
          <a:p>
            <a:pPr algn="ctr" eaLnBrk="0" hangingPunct="0">
              <a:defRPr/>
            </a:pPr>
            <a:endParaRPr lang="en-US" sz="800" b="1">
              <a:latin typeface="Antique Olive"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9pPr>
    </p:titleStyle>
    <p:bodyStyle>
      <a:lvl1pPr marL="117475" indent="-117475" algn="l" rtl="0" eaLnBrk="1" fontAlgn="base" hangingPunct="1">
        <a:spcBef>
          <a:spcPct val="0"/>
        </a:spcBef>
        <a:spcAft>
          <a:spcPct val="0"/>
        </a:spcAft>
        <a:buClr>
          <a:schemeClr val="tx2"/>
        </a:buClr>
        <a:buFont typeface="Times" charset="0"/>
        <a:buChar char="•"/>
        <a:defRPr sz="2400">
          <a:solidFill>
            <a:schemeClr val="tx1"/>
          </a:solidFill>
          <a:latin typeface="+mn-lt"/>
          <a:ea typeface="+mn-ea"/>
          <a:cs typeface="+mn-cs"/>
        </a:defRPr>
      </a:lvl1pPr>
      <a:lvl2pPr marL="344488" indent="-112713" algn="l" rtl="0" eaLnBrk="1" fontAlgn="base" hangingPunct="1">
        <a:spcBef>
          <a:spcPct val="0"/>
        </a:spcBef>
        <a:spcAft>
          <a:spcPct val="0"/>
        </a:spcAft>
        <a:buClr>
          <a:schemeClr val="tx2"/>
        </a:buClr>
        <a:buFont typeface="Times" charset="0"/>
        <a:buChar char="•"/>
        <a:defRPr sz="2000">
          <a:solidFill>
            <a:schemeClr val="tx1"/>
          </a:solidFill>
          <a:latin typeface="+mn-lt"/>
          <a:ea typeface="+mn-ea"/>
        </a:defRPr>
      </a:lvl2pPr>
      <a:lvl3pPr marL="571500" indent="-112713" algn="l" rtl="0" eaLnBrk="1" fontAlgn="base" hangingPunct="1">
        <a:spcBef>
          <a:spcPct val="0"/>
        </a:spcBef>
        <a:spcAft>
          <a:spcPct val="0"/>
        </a:spcAft>
        <a:buClr>
          <a:schemeClr val="tx2"/>
        </a:buClr>
        <a:buFont typeface="Times" charset="0"/>
        <a:buChar char="•"/>
        <a:defRPr sz="2000">
          <a:solidFill>
            <a:schemeClr val="tx1"/>
          </a:solidFill>
          <a:latin typeface="+mn-lt"/>
          <a:ea typeface="+mn-ea"/>
        </a:defRPr>
      </a:lvl3pPr>
      <a:lvl4pPr marL="798513" indent="-109538"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4pPr>
      <a:lvl5pPr marL="1025525" indent="-109538"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5pPr>
      <a:lvl6pPr marL="14827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6pPr>
      <a:lvl7pPr marL="19399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7pPr>
      <a:lvl8pPr marL="23971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8pPr>
      <a:lvl9pPr marL="28543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g.mst.dk/media/mst/67169/SIN%20report%20and%20Annex.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pcc.ch/meetings/ar4-workshops-express-meetings/uncertainty-guidance-note.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4567238" cy="457200"/>
          </a:xfrm>
        </p:spPr>
        <p:txBody>
          <a:bodyPr/>
          <a:lstStyle/>
          <a:p>
            <a:r>
              <a:rPr lang="en-US" sz="2400" dirty="0" smtClean="0"/>
              <a:t>The Economic Case for Protecting the Public from Environmental Hazards</a:t>
            </a:r>
            <a:endParaRPr lang="en-US" sz="2400" dirty="0"/>
          </a:p>
        </p:txBody>
      </p:sp>
      <p:sp>
        <p:nvSpPr>
          <p:cNvPr id="3" name="Subtitle 2"/>
          <p:cNvSpPr>
            <a:spLocks noGrp="1"/>
          </p:cNvSpPr>
          <p:nvPr>
            <p:ph type="subTitle" idx="1"/>
          </p:nvPr>
        </p:nvSpPr>
        <p:spPr>
          <a:xfrm>
            <a:off x="914400" y="5638800"/>
            <a:ext cx="4567238" cy="581025"/>
          </a:xfrm>
        </p:spPr>
        <p:txBody>
          <a:bodyPr>
            <a:noAutofit/>
          </a:bodyPr>
          <a:lstStyle/>
          <a:p>
            <a:r>
              <a:rPr lang="en-US" sz="1800" dirty="0" smtClean="0"/>
              <a:t>Leonardo Trasande, MD, MPP</a:t>
            </a:r>
          </a:p>
          <a:p>
            <a:r>
              <a:rPr lang="en-US" sz="1800" dirty="0" smtClean="0"/>
              <a:t>Associate Professor of Pediatrics, Environmental Medicine and Health Policy</a:t>
            </a:r>
          </a:p>
        </p:txBody>
      </p:sp>
      <p:pic>
        <p:nvPicPr>
          <p:cNvPr id="4" name="Picture 3" descr="https://deimos.apple.com/indigo/f0/ed/80/8c/f0ed808c00ddf78c184c12cde2db7deb267284850e7541549328a0e1f9d343e7-1520098898.jpg"/>
          <p:cNvPicPr/>
          <p:nvPr/>
        </p:nvPicPr>
        <p:blipFill>
          <a:blip r:embed="rId3" cstate="print"/>
          <a:srcRect t="30333" b="43334"/>
          <a:stretch>
            <a:fillRect/>
          </a:stretch>
        </p:blipFill>
        <p:spPr bwMode="auto">
          <a:xfrm>
            <a:off x="1219200" y="1295400"/>
            <a:ext cx="1828800" cy="3810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4" cstate="print"/>
          <a:srcRect/>
          <a:stretch>
            <a:fillRect/>
          </a:stretch>
        </p:blipFill>
        <p:spPr bwMode="auto">
          <a:xfrm>
            <a:off x="838200" y="914400"/>
            <a:ext cx="3352800" cy="3241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much do these market inefficiencies cost as a society?</a:t>
            </a:r>
            <a:endParaRPr lang="en-US" dirty="0"/>
          </a:p>
        </p:txBody>
      </p:sp>
      <p:sp>
        <p:nvSpPr>
          <p:cNvPr id="3" name="Content Placeholder 2"/>
          <p:cNvSpPr>
            <a:spLocks noGrp="1"/>
          </p:cNvSpPr>
          <p:nvPr>
            <p:ph idx="1"/>
          </p:nvPr>
        </p:nvSpPr>
        <p:spPr/>
        <p:txBody>
          <a:bodyPr>
            <a:normAutofit lnSpcReduction="10000"/>
          </a:bodyPr>
          <a:lstStyle/>
          <a:p>
            <a:r>
              <a:rPr lang="en-US" dirty="0" smtClean="0"/>
              <a:t>Largely don’t know</a:t>
            </a:r>
          </a:p>
          <a:p>
            <a:endParaRPr lang="en-US" dirty="0" smtClean="0"/>
          </a:p>
          <a:p>
            <a:pPr lvl="1"/>
            <a:r>
              <a:rPr lang="en-US" dirty="0" smtClean="0"/>
              <a:t>Toxic Substances Control Act of 1976 does not require premarket testing of chemicals</a:t>
            </a:r>
          </a:p>
          <a:p>
            <a:pPr lvl="1"/>
            <a:endParaRPr lang="en-US" dirty="0" smtClean="0"/>
          </a:p>
          <a:p>
            <a:pPr lvl="1"/>
            <a:r>
              <a:rPr lang="en-US" dirty="0" smtClean="0"/>
              <a:t>Epidemiologic studies post hoc take years</a:t>
            </a:r>
          </a:p>
          <a:p>
            <a:pPr lvl="1"/>
            <a:endParaRPr lang="en-US" dirty="0" smtClean="0"/>
          </a:p>
          <a:p>
            <a:pPr lvl="1"/>
            <a:r>
              <a:rPr lang="en-US" dirty="0" smtClean="0"/>
              <a:t>Outcomes have many potential confounders</a:t>
            </a:r>
          </a:p>
          <a:p>
            <a:pPr lvl="1"/>
            <a:endParaRPr lang="en-US" dirty="0" smtClean="0"/>
          </a:p>
          <a:p>
            <a:pPr lvl="1"/>
            <a:r>
              <a:rPr lang="en-US" dirty="0" smtClean="0"/>
              <a:t>Criteria of reproducibility, consistency</a:t>
            </a:r>
          </a:p>
          <a:p>
            <a:pPr lvl="1"/>
            <a:endParaRPr lang="en-US" dirty="0" smtClean="0"/>
          </a:p>
          <a:p>
            <a:pPr lvl="1"/>
            <a:r>
              <a:rPr lang="en-US" dirty="0" smtClean="0"/>
              <a:t>Uncertainty about dose-response relationships (also linear pedagogy), thresholds</a:t>
            </a:r>
          </a:p>
          <a:p>
            <a:pPr lvl="1"/>
            <a:endParaRPr lang="en-US" dirty="0" smtClean="0"/>
          </a:p>
          <a:p>
            <a:pPr lvl="1"/>
            <a:r>
              <a:rPr lang="en-US" dirty="0" smtClean="0"/>
              <a:t>Subclinical effects</a:t>
            </a:r>
          </a:p>
          <a:p>
            <a:pPr lvl="1"/>
            <a:endParaRPr lang="en-US" dirty="0" smtClean="0"/>
          </a:p>
          <a:p>
            <a:endParaRPr lang="en-US" dirty="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pPr eaLnBrk="1" fontAlgn="auto" hangingPunct="1">
              <a:spcBef>
                <a:spcPts val="0"/>
              </a:spcBef>
              <a:spcAft>
                <a:spcPts val="0"/>
              </a:spcAft>
              <a:defRPr/>
            </a:pPr>
            <a:r>
              <a:rPr lang="en-US" sz="4000" dirty="0" smtClean="0"/>
              <a:t>Most recent, best guess</a:t>
            </a:r>
            <a:endParaRPr sz="4000" dirty="0"/>
          </a:p>
        </p:txBody>
      </p:sp>
      <p:sp>
        <p:nvSpPr>
          <p:cNvPr id="21507" name="Content Placeholder 2"/>
          <p:cNvSpPr>
            <a:spLocks noGrp="1"/>
          </p:cNvSpPr>
          <p:nvPr>
            <p:ph idx="1"/>
          </p:nvPr>
        </p:nvSpPr>
        <p:spPr/>
        <p:txBody>
          <a:bodyPr/>
          <a:lstStyle/>
          <a:p>
            <a:pPr marL="0" indent="-273050" eaLnBrk="1" hangingPunct="1">
              <a:spcBef>
                <a:spcPct val="0"/>
              </a:spcBef>
            </a:pPr>
            <a:endParaRPr lang="en-US" smtClean="0"/>
          </a:p>
        </p:txBody>
      </p:sp>
      <p:pic>
        <p:nvPicPr>
          <p:cNvPr id="21509" name="Picture 7"/>
          <p:cNvPicPr>
            <a:picLocks noChangeAspect="1" noChangeArrowheads="1"/>
          </p:cNvPicPr>
          <p:nvPr/>
        </p:nvPicPr>
        <p:blipFill>
          <a:blip r:embed="rId3" cstate="print"/>
          <a:srcRect/>
          <a:stretch>
            <a:fillRect/>
          </a:stretch>
        </p:blipFill>
        <p:spPr bwMode="auto">
          <a:xfrm>
            <a:off x="152400" y="1600200"/>
            <a:ext cx="8782050" cy="3198813"/>
          </a:xfrm>
          <a:prstGeom prst="rect">
            <a:avLst/>
          </a:prstGeom>
          <a:noFill/>
          <a:ln w="9525">
            <a:noFill/>
            <a:miter lim="800000"/>
            <a:headEnd/>
            <a:tailEnd/>
          </a:ln>
        </p:spPr>
      </p:pic>
      <p:pic>
        <p:nvPicPr>
          <p:cNvPr id="6" name="Picture 5" descr="https://deimos.apple.com/indigo/f0/ed/80/8c/f0ed808c00ddf78c184c12cde2db7deb267284850e7541549328a0e1f9d343e7-1520098898.jpg"/>
          <p:cNvPicPr/>
          <p:nvPr/>
        </p:nvPicPr>
        <p:blipFill>
          <a:blip r:embed="rId4"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8" name="Picture 2" descr="http://www.housatonic.edu/_archive/transfer/images/NYU-steinhardt.jpg"/>
          <p:cNvPicPr>
            <a:picLocks noChangeAspect="1" noChangeArrowheads="1"/>
          </p:cNvPicPr>
          <p:nvPr/>
        </p:nvPicPr>
        <p:blipFill>
          <a:blip r:embed="rId5"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costs</a:t>
            </a:r>
            <a:endParaRPr lang="en-US" dirty="0"/>
          </a:p>
        </p:txBody>
      </p:sp>
      <p:sp>
        <p:nvSpPr>
          <p:cNvPr id="3" name="Content Placeholder 2"/>
          <p:cNvSpPr>
            <a:spLocks noGrp="1"/>
          </p:cNvSpPr>
          <p:nvPr>
            <p:ph idx="1"/>
          </p:nvPr>
        </p:nvSpPr>
        <p:spPr/>
        <p:txBody>
          <a:bodyPr>
            <a:normAutofit/>
          </a:bodyPr>
          <a:lstStyle/>
          <a:p>
            <a:r>
              <a:rPr lang="en-US" dirty="0" smtClean="0"/>
              <a:t>EU: environmentally-attributable costs of lead exposure, </a:t>
            </a:r>
            <a:r>
              <a:rPr lang="en-US" dirty="0" err="1" smtClean="0"/>
              <a:t>methylmercury</a:t>
            </a:r>
            <a:r>
              <a:rPr lang="en-US" dirty="0" smtClean="0"/>
              <a:t> exposure, developmental disabilities, asthma, and cancer to be $70.9 billion in 2008 (range: $58.9 billion to $90.6 billion)</a:t>
            </a:r>
          </a:p>
          <a:p>
            <a:pPr lvl="1"/>
            <a:r>
              <a:rPr lang="en-US" dirty="0" smtClean="0"/>
              <a:t>0.48% of EU GDP</a:t>
            </a:r>
          </a:p>
          <a:p>
            <a:endParaRPr lang="en-US" dirty="0" smtClean="0"/>
          </a:p>
          <a:p>
            <a:r>
              <a:rPr lang="en-US" dirty="0" smtClean="0"/>
              <a:t>Low &amp; middle income country lead exposure costs: $992 billion international dollars (1.22% of world GDP)</a:t>
            </a:r>
          </a:p>
          <a:p>
            <a:pPr lvl="1"/>
            <a:r>
              <a:rPr lang="en-US" dirty="0"/>
              <a:t>For comparison, US and Europe lead-attributable economic costs have been estimated at $50.9 and $55 </a:t>
            </a:r>
            <a:r>
              <a:rPr lang="en-US" dirty="0" smtClean="0"/>
              <a:t>billion, respectively</a:t>
            </a:r>
            <a:r>
              <a:rPr lang="en-US" dirty="0"/>
              <a:t>.</a:t>
            </a:r>
          </a:p>
          <a:p>
            <a:endParaRPr lang="en-US" dirty="0" smtClean="0"/>
          </a:p>
          <a:p>
            <a:endParaRPr lang="en-US" dirty="0"/>
          </a:p>
        </p:txBody>
      </p:sp>
      <p:sp>
        <p:nvSpPr>
          <p:cNvPr id="4" name="TextBox 3"/>
          <p:cNvSpPr txBox="1"/>
          <p:nvPr/>
        </p:nvSpPr>
        <p:spPr>
          <a:xfrm>
            <a:off x="5715000" y="4953000"/>
            <a:ext cx="2297424" cy="276999"/>
          </a:xfrm>
          <a:prstGeom prst="rect">
            <a:avLst/>
          </a:prstGeom>
          <a:noFill/>
        </p:spPr>
        <p:txBody>
          <a:bodyPr wrap="none" rtlCol="0">
            <a:spAutoFit/>
          </a:bodyPr>
          <a:lstStyle/>
          <a:p>
            <a:r>
              <a:rPr lang="en-US" sz="1200" dirty="0" smtClean="0"/>
              <a:t>Attina and Trasande EHP 2013</a:t>
            </a:r>
            <a:endParaRPr lang="en-US" sz="1200" dirty="0"/>
          </a:p>
        </p:txBody>
      </p:sp>
      <p:sp>
        <p:nvSpPr>
          <p:cNvPr id="5" name="TextBox 4"/>
          <p:cNvSpPr txBox="1"/>
          <p:nvPr/>
        </p:nvSpPr>
        <p:spPr>
          <a:xfrm>
            <a:off x="5410200" y="2895600"/>
            <a:ext cx="3239541" cy="276999"/>
          </a:xfrm>
          <a:prstGeom prst="rect">
            <a:avLst/>
          </a:prstGeom>
          <a:noFill/>
        </p:spPr>
        <p:txBody>
          <a:bodyPr wrap="none" rtlCol="0">
            <a:spAutoFit/>
          </a:bodyPr>
          <a:lstStyle/>
          <a:p>
            <a:r>
              <a:rPr lang="en-US" sz="1200" dirty="0" smtClean="0"/>
              <a:t>Bartlett and Trasande </a:t>
            </a:r>
            <a:r>
              <a:rPr lang="en-US" sz="1200" dirty="0" err="1" smtClean="0"/>
              <a:t>Eur</a:t>
            </a:r>
            <a:r>
              <a:rPr lang="en-US" sz="1200" dirty="0" smtClean="0"/>
              <a:t> J Pub Health 2014</a:t>
            </a:r>
            <a:endParaRPr lang="en-US" sz="1200" dirty="0"/>
          </a:p>
        </p:txBody>
      </p:sp>
      <p:pic>
        <p:nvPicPr>
          <p:cNvPr id="6" name="Picture 5"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7"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problem from economists’ perspective</a:t>
            </a:r>
            <a:endParaRPr lang="en-US" dirty="0"/>
          </a:p>
        </p:txBody>
      </p:sp>
      <p:sp>
        <p:nvSpPr>
          <p:cNvPr id="3" name="Content Placeholder 2"/>
          <p:cNvSpPr>
            <a:spLocks noGrp="1"/>
          </p:cNvSpPr>
          <p:nvPr>
            <p:ph idx="1"/>
          </p:nvPr>
        </p:nvSpPr>
        <p:spPr/>
        <p:txBody>
          <a:bodyPr/>
          <a:lstStyle/>
          <a:p>
            <a:r>
              <a:rPr lang="en-US" dirty="0" smtClean="0"/>
              <a:t>Majority of social costs are borne by society (lost economic productivity, social insurance)</a:t>
            </a:r>
          </a:p>
          <a:p>
            <a:endParaRPr lang="en-US" dirty="0" smtClean="0"/>
          </a:p>
          <a:p>
            <a:pPr lvl="1"/>
            <a:r>
              <a:rPr lang="en-US" dirty="0" smtClean="0"/>
              <a:t>Distributional problem: direct costs to individuals disproportionately borne by lower socioeconomic status populations (insofar as chronic conditions have this predisposition – asthma, for example)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dirty="0" smtClean="0"/>
              <a:t>What would Adam Smith do?</a:t>
            </a:r>
          </a:p>
        </p:txBody>
      </p:sp>
      <p:sp>
        <p:nvSpPr>
          <p:cNvPr id="52228" name="Rectangle 3"/>
          <p:cNvSpPr>
            <a:spLocks noGrp="1" noChangeArrowheads="1"/>
          </p:cNvSpPr>
          <p:nvPr>
            <p:ph idx="1"/>
          </p:nvPr>
        </p:nvSpPr>
        <p:spPr/>
        <p:txBody>
          <a:bodyPr/>
          <a:lstStyle/>
          <a:p>
            <a:r>
              <a:rPr lang="en-US" dirty="0" smtClean="0"/>
              <a:t>Government involvement</a:t>
            </a:r>
            <a:r>
              <a:rPr lang="en-US" i="1" dirty="0" smtClean="0"/>
              <a:t> might</a:t>
            </a:r>
            <a:r>
              <a:rPr lang="en-US" dirty="0" smtClean="0"/>
              <a:t>, but will not necessarily, provide a more efficient outcome</a:t>
            </a:r>
          </a:p>
          <a:p>
            <a:endParaRPr lang="en-US" dirty="0" smtClean="0"/>
          </a:p>
          <a:p>
            <a:r>
              <a:rPr lang="en-US" dirty="0" smtClean="0"/>
              <a:t>Even an efficient system may not result in a “desirable” distribution of goods</a:t>
            </a:r>
          </a:p>
          <a:p>
            <a:pPr>
              <a:buNone/>
            </a:pPr>
            <a:endParaRPr lang="en-US" dirty="0" smtClean="0"/>
          </a:p>
          <a:p>
            <a:pPr lvl="1"/>
            <a:endParaRPr lang="en-US" dirty="0" smtClean="0"/>
          </a:p>
        </p:txBody>
      </p:sp>
      <p:sp>
        <p:nvSpPr>
          <p:cNvPr id="4" name="Slide Number Placeholder 5"/>
          <p:cNvSpPr>
            <a:spLocks noGrp="1"/>
          </p:cNvSpPr>
          <p:nvPr>
            <p:ph type="sldNum" sz="quarter" idx="11"/>
          </p:nvPr>
        </p:nvSpPr>
        <p:spPr/>
        <p:txBody>
          <a:bodyPr/>
          <a:lstStyle/>
          <a:p>
            <a:pPr>
              <a:defRPr/>
            </a:pPr>
            <a:fld id="{087D4A59-C60C-4D58-ABDC-A82E40F67FBC}" type="slidenum">
              <a:rPr lang="en-US"/>
              <a:pPr>
                <a:defRPr/>
              </a:pPr>
              <a:t>14</a:t>
            </a:fld>
            <a:endParaRPr lang="en-US"/>
          </a:p>
        </p:txBody>
      </p:sp>
      <p:pic>
        <p:nvPicPr>
          <p:cNvPr id="5" name="Picture 4"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6"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Government Intervention</a:t>
            </a:r>
            <a:endParaRPr lang="en-US" dirty="0"/>
          </a:p>
        </p:txBody>
      </p:sp>
      <p:sp>
        <p:nvSpPr>
          <p:cNvPr id="3" name="Content Placeholder 2"/>
          <p:cNvSpPr>
            <a:spLocks noGrp="1"/>
          </p:cNvSpPr>
          <p:nvPr>
            <p:ph idx="1"/>
          </p:nvPr>
        </p:nvSpPr>
        <p:spPr/>
        <p:txBody>
          <a:bodyPr/>
          <a:lstStyle/>
          <a:p>
            <a:r>
              <a:rPr lang="en-US" dirty="0" smtClean="0"/>
              <a:t>Phasing out lead in gasoline</a:t>
            </a:r>
          </a:p>
          <a:p>
            <a:endParaRPr lang="en-US" dirty="0" smtClean="0"/>
          </a:p>
          <a:p>
            <a:r>
              <a:rPr lang="en-US" dirty="0" err="1" smtClean="0"/>
              <a:t>Pigovian</a:t>
            </a:r>
            <a:r>
              <a:rPr lang="en-US" dirty="0" smtClean="0"/>
              <a:t> tax</a:t>
            </a:r>
          </a:p>
          <a:p>
            <a:endParaRPr lang="en-US" dirty="0" smtClean="0"/>
          </a:p>
          <a:p>
            <a:r>
              <a:rPr lang="en-US" dirty="0" smtClean="0"/>
              <a:t>Polluter pays provision</a:t>
            </a:r>
          </a:p>
          <a:p>
            <a:endParaRPr lang="en-US" dirty="0" smtClean="0"/>
          </a:p>
          <a:p>
            <a:endParaRPr lang="en-US" dirty="0" smtClean="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Phasing Out Lead in Gasoline</a:t>
            </a:r>
            <a:endParaRPr lang="en-US" dirty="0"/>
          </a:p>
        </p:txBody>
      </p:sp>
      <p:sp>
        <p:nvSpPr>
          <p:cNvPr id="5" name="Content Placeholder 4"/>
          <p:cNvSpPr>
            <a:spLocks noGrp="1"/>
          </p:cNvSpPr>
          <p:nvPr>
            <p:ph idx="1"/>
          </p:nvPr>
        </p:nvSpPr>
        <p:spPr/>
        <p:txBody>
          <a:bodyPr/>
          <a:lstStyle/>
          <a:p>
            <a:r>
              <a:rPr lang="en-US" dirty="0" smtClean="0"/>
              <a:t>Lead phased-out from gasoline (catalytic converters or kids?) beginning 1975</a:t>
            </a:r>
          </a:p>
          <a:p>
            <a:endParaRPr lang="en-US" dirty="0" smtClean="0"/>
          </a:p>
          <a:p>
            <a:r>
              <a:rPr lang="en-US" dirty="0" smtClean="0"/>
              <a:t>Fix discovered for catalytic converters: does lead get back in?</a:t>
            </a:r>
          </a:p>
          <a:p>
            <a:endParaRPr lang="en-US" dirty="0" smtClean="0"/>
          </a:p>
          <a:p>
            <a:r>
              <a:rPr lang="en-US" dirty="0" smtClean="0"/>
              <a:t>Only when data on lock-step decrease of blood lead levels and lead use presented is effort to phase back in blocked</a:t>
            </a:r>
          </a:p>
          <a:p>
            <a:endParaRPr lang="en-US" dirty="0"/>
          </a:p>
        </p:txBody>
      </p:sp>
      <p:pic>
        <p:nvPicPr>
          <p:cNvPr id="4" name="Picture 3"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6"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Retrospectively, a Wise </a:t>
            </a:r>
            <a:r>
              <a:rPr lang="en-US" dirty="0"/>
              <a:t>E</a:t>
            </a:r>
            <a:r>
              <a:rPr lang="en-US" dirty="0" smtClean="0"/>
              <a:t>conomic Decision</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562600" y="5791200"/>
            <a:ext cx="3259034" cy="461665"/>
          </a:xfrm>
          <a:prstGeom prst="rect">
            <a:avLst/>
          </a:prstGeom>
        </p:spPr>
        <p:txBody>
          <a:bodyPr wrap="none">
            <a:spAutoFit/>
          </a:bodyPr>
          <a:lstStyle/>
          <a:p>
            <a:r>
              <a:rPr lang="en-US" sz="1200" i="1" dirty="0" smtClean="0"/>
              <a:t>Grosse et al</a:t>
            </a:r>
          </a:p>
          <a:p>
            <a:r>
              <a:rPr lang="en-US" sz="1200" i="1" dirty="0" smtClean="0"/>
              <a:t>Environ Health </a:t>
            </a:r>
            <a:r>
              <a:rPr lang="en-US" sz="1200" i="1" dirty="0" err="1" smtClean="0"/>
              <a:t>Perspect</a:t>
            </a:r>
            <a:r>
              <a:rPr lang="en-US" sz="1200" i="1" dirty="0" smtClean="0"/>
              <a:t> </a:t>
            </a:r>
            <a:r>
              <a:rPr lang="en-US" sz="1200" dirty="0" smtClean="0"/>
              <a:t>110:563-569 (2002) </a:t>
            </a:r>
            <a:endParaRPr lang="en-US" sz="1200" dirty="0"/>
          </a:p>
        </p:txBody>
      </p:sp>
      <p:pic>
        <p:nvPicPr>
          <p:cNvPr id="3074" name="Picture 2" descr="http://www.ehponline.org/members/2002/110p563-569grosse/tab2.gif"/>
          <p:cNvPicPr>
            <a:picLocks noChangeAspect="1" noChangeArrowheads="1"/>
          </p:cNvPicPr>
          <p:nvPr/>
        </p:nvPicPr>
        <p:blipFill>
          <a:blip r:embed="rId3" cstate="print"/>
          <a:srcRect/>
          <a:stretch>
            <a:fillRect/>
          </a:stretch>
        </p:blipFill>
        <p:spPr bwMode="auto">
          <a:xfrm>
            <a:off x="609600" y="1524000"/>
            <a:ext cx="7772400" cy="4323110"/>
          </a:xfrm>
          <a:prstGeom prst="rect">
            <a:avLst/>
          </a:prstGeom>
          <a:noFill/>
        </p:spPr>
      </p:pic>
      <p:pic>
        <p:nvPicPr>
          <p:cNvPr id="6" name="Picture 5" descr="https://deimos.apple.com/indigo/f0/ed/80/8c/f0ed808c00ddf78c184c12cde2db7deb267284850e7541549328a0e1f9d343e7-1520098898.jpg"/>
          <p:cNvPicPr/>
          <p:nvPr/>
        </p:nvPicPr>
        <p:blipFill>
          <a:blip r:embed="rId4"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7" name="Picture 2" descr="http://www.housatonic.edu/_archive/transfer/images/NYU-steinhardt.jpg"/>
          <p:cNvPicPr>
            <a:picLocks noChangeAspect="1" noChangeArrowheads="1"/>
          </p:cNvPicPr>
          <p:nvPr/>
        </p:nvPicPr>
        <p:blipFill>
          <a:blip r:embed="rId5"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a:bodyPr>
          <a:lstStyle/>
          <a:p>
            <a:pPr fontAlgn="auto">
              <a:spcAft>
                <a:spcPts val="0"/>
              </a:spcAft>
              <a:defRPr/>
            </a:pPr>
            <a:r>
              <a:rPr lang="en-US" dirty="0" smtClean="0"/>
              <a:t>Global Benefits of Phasing Out Lead From Gasoline</a:t>
            </a:r>
            <a:endParaRPr lang="en-US" dirty="0"/>
          </a:p>
        </p:txBody>
      </p:sp>
      <p:sp>
        <p:nvSpPr>
          <p:cNvPr id="16387" name="Content Placeholder 2"/>
          <p:cNvSpPr>
            <a:spLocks noGrp="1"/>
          </p:cNvSpPr>
          <p:nvPr>
            <p:ph idx="1"/>
          </p:nvPr>
        </p:nvSpPr>
        <p:spPr>
          <a:xfrm>
            <a:off x="612775" y="1600200"/>
            <a:ext cx="8153400" cy="4495800"/>
          </a:xfrm>
        </p:spPr>
        <p:txBody>
          <a:bodyPr/>
          <a:lstStyle/>
          <a:p>
            <a:endParaRPr lang="en-US" sz="2800" dirty="0" smtClean="0"/>
          </a:p>
          <a:p>
            <a:r>
              <a:rPr lang="en-US" sz="2800" dirty="0" smtClean="0"/>
              <a:t>Range from $1-$6 trillion/year, with a best estimate of $2.45 trillion/year. These benefits may also be expressed as 4% of global GDP.</a:t>
            </a:r>
          </a:p>
        </p:txBody>
      </p:sp>
      <p:sp>
        <p:nvSpPr>
          <p:cNvPr id="16388" name="Rectangle 3"/>
          <p:cNvSpPr>
            <a:spLocks noChangeArrowheads="1"/>
          </p:cNvSpPr>
          <p:nvPr/>
        </p:nvSpPr>
        <p:spPr bwMode="auto">
          <a:xfrm>
            <a:off x="5486400" y="3429000"/>
            <a:ext cx="3416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1" dirty="0">
                <a:latin typeface="Calibri" pitchFamily="34" charset="0"/>
              </a:rPr>
              <a:t>Tsai and Hatfield </a:t>
            </a:r>
            <a:r>
              <a:rPr lang="en-US" sz="1600" i="1" dirty="0" smtClean="0">
                <a:latin typeface="Calibri" pitchFamily="34" charset="0"/>
              </a:rPr>
              <a:t>2011 J Environ Health</a:t>
            </a:r>
            <a:endParaRPr lang="en-US" sz="1400" dirty="0">
              <a:latin typeface="Calibri" pitchFamily="34" charset="0"/>
            </a:endParaRPr>
          </a:p>
        </p:txBody>
      </p:sp>
      <p:pic>
        <p:nvPicPr>
          <p:cNvPr id="6" name="Picture 5"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7"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419219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a:bodyPr>
          <a:lstStyle/>
          <a:p>
            <a:pPr fontAlgn="auto">
              <a:spcAft>
                <a:spcPts val="0"/>
              </a:spcAft>
              <a:defRPr/>
            </a:pPr>
            <a:r>
              <a:rPr lang="en-US" dirty="0" err="1" smtClean="0"/>
              <a:t>Pigovian</a:t>
            </a:r>
            <a:r>
              <a:rPr lang="en-US" dirty="0" smtClean="0"/>
              <a:t> tax</a:t>
            </a:r>
            <a:endParaRPr lang="en-US" dirty="0"/>
          </a:p>
        </p:txBody>
      </p:sp>
      <p:sp>
        <p:nvSpPr>
          <p:cNvPr id="16387" name="Content Placeholder 2"/>
          <p:cNvSpPr>
            <a:spLocks noGrp="1"/>
          </p:cNvSpPr>
          <p:nvPr>
            <p:ph idx="1"/>
          </p:nvPr>
        </p:nvSpPr>
        <p:spPr>
          <a:xfrm>
            <a:off x="612775" y="1600200"/>
            <a:ext cx="8153400" cy="4495800"/>
          </a:xfrm>
        </p:spPr>
        <p:txBody>
          <a:bodyPr/>
          <a:lstStyle/>
          <a:p>
            <a:r>
              <a:rPr lang="en-US" sz="2800" dirty="0" smtClean="0"/>
              <a:t>Tax equal to the amount of the economic damage suffered by those who experience the externality</a:t>
            </a:r>
          </a:p>
          <a:p>
            <a:endParaRPr lang="en-US" sz="2800" dirty="0" smtClean="0"/>
          </a:p>
          <a:p>
            <a:pPr lvl="1"/>
            <a:r>
              <a:rPr lang="en-US" dirty="0" smtClean="0"/>
              <a:t>Theoretically, if you can exactly measure the amount of the damage, and government transfers the money to those who suffer the consequences, would please Adam Smith</a:t>
            </a:r>
          </a:p>
          <a:p>
            <a:pPr lvl="1"/>
            <a:endParaRPr lang="en-US" dirty="0" smtClean="0"/>
          </a:p>
          <a:p>
            <a:pPr lvl="1"/>
            <a:r>
              <a:rPr lang="en-US" dirty="0" smtClean="0"/>
              <a:t>Rarely happens</a:t>
            </a:r>
          </a:p>
        </p:txBody>
      </p:sp>
      <p:pic>
        <p:nvPicPr>
          <p:cNvPr id="5" name="Picture 4"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6"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4192197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a:bodyPr>
          <a:lstStyle/>
          <a:p>
            <a:pPr algn="ctr" eaLnBrk="1" hangingPunct="1"/>
            <a:r>
              <a:rPr lang="en-US" sz="4000" dirty="0" smtClean="0"/>
              <a:t>Adam Smith</a:t>
            </a:r>
          </a:p>
        </p:txBody>
      </p:sp>
      <p:sp>
        <p:nvSpPr>
          <p:cNvPr id="4" name="Slide Number Placeholder 5"/>
          <p:cNvSpPr>
            <a:spLocks noGrp="1"/>
          </p:cNvSpPr>
          <p:nvPr>
            <p:ph type="sldNum" sz="quarter" idx="11"/>
          </p:nvPr>
        </p:nvSpPr>
        <p:spPr/>
        <p:txBody>
          <a:bodyPr/>
          <a:lstStyle/>
          <a:p>
            <a:pPr>
              <a:defRPr/>
            </a:pPr>
            <a:fld id="{CED47559-5ACF-47AC-9A78-CADDE3BEF67B}" type="slidenum">
              <a:rPr lang="en-US"/>
              <a:pPr>
                <a:defRPr/>
              </a:pPr>
              <a:t>2</a:t>
            </a:fld>
            <a:endParaRPr lang="en-US"/>
          </a:p>
        </p:txBody>
      </p:sp>
      <p:pic>
        <p:nvPicPr>
          <p:cNvPr id="5" name="Picture 2"/>
          <p:cNvPicPr>
            <a:picLocks noChangeAspect="1" noChangeArrowheads="1"/>
          </p:cNvPicPr>
          <p:nvPr/>
        </p:nvPicPr>
        <p:blipFill>
          <a:blip r:embed="rId3" cstate="print"/>
          <a:srcRect/>
          <a:stretch>
            <a:fillRect/>
          </a:stretch>
        </p:blipFill>
        <p:spPr bwMode="auto">
          <a:xfrm>
            <a:off x="7162800" y="1447800"/>
            <a:ext cx="1447800" cy="2157223"/>
          </a:xfrm>
          <a:prstGeom prst="rect">
            <a:avLst/>
          </a:prstGeom>
          <a:noFill/>
          <a:ln w="9525">
            <a:noFill/>
            <a:miter lim="800000"/>
            <a:headEnd/>
            <a:tailEnd/>
          </a:ln>
        </p:spPr>
      </p:pic>
      <p:sp>
        <p:nvSpPr>
          <p:cNvPr id="6" name="Content Placeholder 5"/>
          <p:cNvSpPr>
            <a:spLocks noGrp="1"/>
          </p:cNvSpPr>
          <p:nvPr>
            <p:ph idx="1"/>
          </p:nvPr>
        </p:nvSpPr>
        <p:spPr>
          <a:xfrm>
            <a:off x="457200" y="1409700"/>
            <a:ext cx="6629400" cy="4533900"/>
          </a:xfrm>
        </p:spPr>
        <p:txBody>
          <a:bodyPr/>
          <a:lstStyle/>
          <a:p>
            <a:r>
              <a:rPr lang="en-US" dirty="0" smtClean="0"/>
              <a:t>Scottish philosopher (1723-1790) best known for </a:t>
            </a:r>
            <a:r>
              <a:rPr lang="en-US" i="1" dirty="0" smtClean="0"/>
              <a:t>Wealth of Nations</a:t>
            </a:r>
            <a:endParaRPr lang="en-US" dirty="0" smtClean="0"/>
          </a:p>
          <a:p>
            <a:pPr>
              <a:buNone/>
            </a:pPr>
            <a:endParaRPr lang="en-US" i="1" dirty="0" smtClean="0"/>
          </a:p>
          <a:p>
            <a:pPr lvl="1"/>
            <a:r>
              <a:rPr lang="en-US" dirty="0" smtClean="0"/>
              <a:t>First modern work in economics</a:t>
            </a:r>
          </a:p>
          <a:p>
            <a:pPr lvl="1"/>
            <a:endParaRPr lang="en-US" dirty="0" smtClean="0"/>
          </a:p>
          <a:p>
            <a:pPr lvl="1"/>
            <a:r>
              <a:rPr lang="en-US" dirty="0" smtClean="0"/>
              <a:t>Outlined conditions for properly functioning market economy</a:t>
            </a:r>
          </a:p>
          <a:p>
            <a:pPr lvl="1"/>
            <a:endParaRPr lang="en-US" dirty="0" smtClean="0"/>
          </a:p>
        </p:txBody>
      </p:sp>
      <p:pic>
        <p:nvPicPr>
          <p:cNvPr id="7" name="Picture 6" descr="https://deimos.apple.com/indigo/f0/ed/80/8c/f0ed808c00ddf78c184c12cde2db7deb267284850e7541549328a0e1f9d343e7-1520098898.jpg"/>
          <p:cNvPicPr/>
          <p:nvPr/>
        </p:nvPicPr>
        <p:blipFill>
          <a:blip r:embed="rId4"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8" name="Picture 2" descr="http://www.housatonic.edu/_archive/transfer/images/NYU-steinhardt.jpg"/>
          <p:cNvPicPr>
            <a:picLocks noChangeAspect="1" noChangeArrowheads="1"/>
          </p:cNvPicPr>
          <p:nvPr/>
        </p:nvPicPr>
        <p:blipFill>
          <a:blip r:embed="rId5"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Polluter pays provision</a:t>
            </a:r>
            <a:endParaRPr lang="en-US" dirty="0"/>
          </a:p>
        </p:txBody>
      </p:sp>
      <p:sp>
        <p:nvSpPr>
          <p:cNvPr id="3" name="Content Placeholder 2"/>
          <p:cNvSpPr>
            <a:spLocks noGrp="1"/>
          </p:cNvSpPr>
          <p:nvPr>
            <p:ph idx="1"/>
          </p:nvPr>
        </p:nvSpPr>
        <p:spPr/>
        <p:txBody>
          <a:bodyPr/>
          <a:lstStyle/>
          <a:p>
            <a:r>
              <a:rPr lang="en-US" dirty="0" smtClean="0"/>
              <a:t>Penalty to polluter equivalent to economic harm suffered</a:t>
            </a:r>
          </a:p>
          <a:p>
            <a:endParaRPr lang="en-US" dirty="0" smtClean="0"/>
          </a:p>
          <a:p>
            <a:r>
              <a:rPr lang="en-US" dirty="0" smtClean="0"/>
              <a:t>Example: Superfund program</a:t>
            </a:r>
          </a:p>
          <a:p>
            <a:endParaRPr lang="en-US" dirty="0" smtClean="0"/>
          </a:p>
          <a:p>
            <a:r>
              <a:rPr lang="en-US" dirty="0" smtClean="0"/>
              <a:t>Practical application a major issue</a:t>
            </a:r>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principles to a case study</a:t>
            </a:r>
            <a:endParaRPr lang="en-US" dirty="0"/>
          </a:p>
        </p:txBody>
      </p:sp>
      <p:sp>
        <p:nvSpPr>
          <p:cNvPr id="3" name="Content Placeholder 2"/>
          <p:cNvSpPr>
            <a:spLocks noGrp="1"/>
          </p:cNvSpPr>
          <p:nvPr>
            <p:ph idx="1"/>
          </p:nvPr>
        </p:nvSpPr>
        <p:spPr/>
        <p:txBody>
          <a:bodyPr>
            <a:normAutofit/>
          </a:bodyPr>
          <a:lstStyle/>
          <a:p>
            <a:r>
              <a:rPr lang="en-US" dirty="0" smtClean="0"/>
              <a:t>Endocrine disrupting chemicals (EDC)</a:t>
            </a:r>
          </a:p>
          <a:p>
            <a:endParaRPr lang="en-US" dirty="0" smtClean="0"/>
          </a:p>
          <a:p>
            <a:pPr lvl="1"/>
            <a:r>
              <a:rPr lang="en-US" dirty="0" smtClean="0"/>
              <a:t>broad category of chemicals</a:t>
            </a:r>
          </a:p>
          <a:p>
            <a:pPr lvl="1"/>
            <a:endParaRPr lang="en-US" dirty="0" smtClean="0"/>
          </a:p>
          <a:p>
            <a:pPr lvl="1"/>
            <a:r>
              <a:rPr lang="en-US" dirty="0" smtClean="0"/>
              <a:t>widely used </a:t>
            </a:r>
          </a:p>
          <a:p>
            <a:pPr lvl="1"/>
            <a:endParaRPr lang="en-US" dirty="0" smtClean="0"/>
          </a:p>
          <a:p>
            <a:pPr lvl="1"/>
            <a:r>
              <a:rPr lang="en-US" dirty="0" smtClean="0"/>
              <a:t>limited epidemiologic evidence linking EDCs with health conditions</a:t>
            </a:r>
          </a:p>
          <a:p>
            <a:pPr lvl="1"/>
            <a:endParaRPr lang="en-US" dirty="0" smtClean="0"/>
          </a:p>
          <a:p>
            <a:pPr lvl="1"/>
            <a:r>
              <a:rPr lang="en-US" dirty="0" smtClean="0"/>
              <a:t>Prevention will ultimately require replacement with safer alternatives</a:t>
            </a:r>
          </a:p>
          <a:p>
            <a:pPr lvl="1"/>
            <a:endParaRPr lang="en-US" dirty="0" smtClean="0"/>
          </a:p>
          <a:p>
            <a:pPr lvl="1"/>
            <a:r>
              <a:rPr lang="en-US" dirty="0" smtClean="0"/>
              <a:t>Absent estimates of the burden of disease and disability potentially produced by EDC exposures, high costs of alternatives are likely to outweigh concerns about the health consequences</a:t>
            </a:r>
            <a:endParaRPr lang="en-US" dirty="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2736217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context</a:t>
            </a:r>
            <a:endParaRPr lang="en-US" dirty="0"/>
          </a:p>
        </p:txBody>
      </p:sp>
      <p:sp>
        <p:nvSpPr>
          <p:cNvPr id="3" name="Content Placeholder 2"/>
          <p:cNvSpPr>
            <a:spLocks noGrp="1"/>
          </p:cNvSpPr>
          <p:nvPr>
            <p:ph idx="1"/>
          </p:nvPr>
        </p:nvSpPr>
        <p:spPr/>
        <p:txBody>
          <a:bodyPr/>
          <a:lstStyle/>
          <a:p>
            <a:r>
              <a:rPr lang="en-US" dirty="0"/>
              <a:t>In Europe, 2009 </a:t>
            </a:r>
            <a:r>
              <a:rPr lang="en-US" dirty="0" smtClean="0"/>
              <a:t>and </a:t>
            </a:r>
            <a:r>
              <a:rPr lang="en-US" dirty="0"/>
              <a:t>2011 </a:t>
            </a:r>
            <a:r>
              <a:rPr lang="en-US" dirty="0" smtClean="0"/>
              <a:t>laws </a:t>
            </a:r>
            <a:r>
              <a:rPr lang="en-US" dirty="0"/>
              <a:t>mandate </a:t>
            </a:r>
            <a:r>
              <a:rPr lang="en-US" dirty="0" smtClean="0"/>
              <a:t>limits </a:t>
            </a:r>
            <a:r>
              <a:rPr lang="en-US" dirty="0"/>
              <a:t>on pesticides and biocides with endocrine disrupting properties that may have harmful health and environmental effects</a:t>
            </a:r>
          </a:p>
          <a:p>
            <a:pPr lvl="1"/>
            <a:endParaRPr lang="en-US" dirty="0"/>
          </a:p>
          <a:p>
            <a:pPr lvl="1"/>
            <a:r>
              <a:rPr lang="en-US" dirty="0"/>
              <a:t>EU Commission has requested impact assessment to assess the economic implications of the criteria under </a:t>
            </a:r>
            <a:r>
              <a:rPr lang="en-US" dirty="0" smtClean="0"/>
              <a:t>discussion</a:t>
            </a:r>
          </a:p>
          <a:p>
            <a:pPr lvl="1"/>
            <a:endParaRPr lang="en-US" dirty="0" smtClean="0"/>
          </a:p>
          <a:p>
            <a:pPr lvl="1"/>
            <a:r>
              <a:rPr lang="en-US" dirty="0" smtClean="0"/>
              <a:t>To inform the impact assessment, we endeavored to quantify </a:t>
            </a:r>
            <a:r>
              <a:rPr lang="en-US" dirty="0"/>
              <a:t>a range of health and economic costs that can be reasonably attributed to EDC exposures in the European Union</a:t>
            </a:r>
          </a:p>
          <a:p>
            <a:pPr lvl="1"/>
            <a:endParaRPr lang="en-US" dirty="0"/>
          </a:p>
          <a:p>
            <a:endParaRPr lang="en-US" dirty="0"/>
          </a:p>
        </p:txBody>
      </p:sp>
    </p:spTree>
    <p:extLst>
      <p:ext uri="{BB962C8B-B14F-4D97-AF65-F5344CB8AC3E}">
        <p14:creationId xmlns:p14="http://schemas.microsoft.com/office/powerpoint/2010/main" val="1644406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Causality criteria</a:t>
            </a:r>
            <a:endParaRPr lang="en-US" dirty="0"/>
          </a:p>
        </p:txBody>
      </p:sp>
      <p:sp>
        <p:nvSpPr>
          <p:cNvPr id="3" name="Content Placeholder 2"/>
          <p:cNvSpPr>
            <a:spLocks noGrp="1"/>
          </p:cNvSpPr>
          <p:nvPr>
            <p:ph idx="1"/>
          </p:nvPr>
        </p:nvSpPr>
        <p:spPr>
          <a:xfrm>
            <a:off x="449064" y="1123136"/>
            <a:ext cx="6553200" cy="4525963"/>
          </a:xfrm>
        </p:spPr>
        <p:txBody>
          <a:bodyPr>
            <a:normAutofit/>
          </a:bodyPr>
          <a:lstStyle/>
          <a:p>
            <a:r>
              <a:rPr lang="en-US" dirty="0" smtClean="0"/>
              <a:t>Temporal relationship required</a:t>
            </a:r>
          </a:p>
          <a:p>
            <a:r>
              <a:rPr lang="en-US" dirty="0" smtClean="0"/>
              <a:t>Others favor causality (major in bold)</a:t>
            </a:r>
          </a:p>
          <a:p>
            <a:pPr lvl="1"/>
            <a:r>
              <a:rPr lang="en-US" b="1" dirty="0" smtClean="0"/>
              <a:t>Consistency</a:t>
            </a:r>
          </a:p>
          <a:p>
            <a:pPr lvl="1"/>
            <a:r>
              <a:rPr lang="en-US" b="1" dirty="0" smtClean="0"/>
              <a:t>Effect size</a:t>
            </a:r>
          </a:p>
          <a:p>
            <a:pPr lvl="1"/>
            <a:r>
              <a:rPr lang="en-US" b="1" dirty="0" smtClean="0"/>
              <a:t>Dose-response relationship</a:t>
            </a:r>
          </a:p>
          <a:p>
            <a:pPr lvl="1"/>
            <a:r>
              <a:rPr lang="en-US" b="1" dirty="0" smtClean="0"/>
              <a:t>Biological plausibility</a:t>
            </a:r>
          </a:p>
          <a:p>
            <a:pPr lvl="1"/>
            <a:r>
              <a:rPr lang="en-US" dirty="0" smtClean="0"/>
              <a:t>Specificity</a:t>
            </a:r>
          </a:p>
          <a:p>
            <a:pPr lvl="1"/>
            <a:r>
              <a:rPr lang="en-US" dirty="0" smtClean="0"/>
              <a:t>Coherence (Coherent with existing theory/knowledge)</a:t>
            </a:r>
          </a:p>
          <a:p>
            <a:pPr lvl="1"/>
            <a:r>
              <a:rPr lang="en-US" dirty="0" smtClean="0"/>
              <a:t>Experiment (Can be prevented or ameliorated)</a:t>
            </a:r>
          </a:p>
          <a:p>
            <a:pPr lvl="1"/>
            <a:r>
              <a:rPr lang="en-US" dirty="0" smtClean="0"/>
              <a:t>Consideration of alternate explanations</a:t>
            </a:r>
            <a:br>
              <a:rPr lang="en-US" dirty="0" smtClean="0"/>
            </a:br>
            <a:endParaRPr lang="en-US" dirty="0" smtClean="0"/>
          </a:p>
          <a:p>
            <a:pPr marL="231775" lvl="1" indent="0" algn="ctr">
              <a:buNone/>
            </a:pPr>
            <a:endParaRPr lang="en-US" dirty="0"/>
          </a:p>
        </p:txBody>
      </p:sp>
      <p:sp>
        <p:nvSpPr>
          <p:cNvPr id="15" name="Rectangle 14"/>
          <p:cNvSpPr/>
          <p:nvPr/>
        </p:nvSpPr>
        <p:spPr>
          <a:xfrm>
            <a:off x="4766160" y="4287633"/>
            <a:ext cx="2462084" cy="276999"/>
          </a:xfrm>
          <a:prstGeom prst="rect">
            <a:avLst/>
          </a:prstGeom>
        </p:spPr>
        <p:txBody>
          <a:bodyPr wrap="none">
            <a:spAutoFit/>
          </a:bodyPr>
          <a:lstStyle/>
          <a:p>
            <a:pPr algn="r"/>
            <a:r>
              <a:rPr lang="en-US" sz="1200" dirty="0"/>
              <a:t>Hill AB </a:t>
            </a:r>
            <a:r>
              <a:rPr lang="en-US" sz="1200" dirty="0" err="1"/>
              <a:t>Proc</a:t>
            </a:r>
            <a:r>
              <a:rPr lang="en-US" sz="1200" dirty="0"/>
              <a:t> Royal </a:t>
            </a:r>
            <a:r>
              <a:rPr lang="en-US" sz="1200" dirty="0" err="1"/>
              <a:t>Soc</a:t>
            </a:r>
            <a:r>
              <a:rPr lang="en-US" sz="1200" dirty="0"/>
              <a:t> Med 1965</a:t>
            </a:r>
          </a:p>
        </p:txBody>
      </p:sp>
      <p:pic>
        <p:nvPicPr>
          <p:cNvPr id="19" name="Picture 2" descr="http://www.sciencemuseum.org.uk/hommedia.ashx?id=10303&amp;size=Small"/>
          <p:cNvPicPr>
            <a:picLocks noChangeAspect="1" noChangeArrowheads="1"/>
          </p:cNvPicPr>
          <p:nvPr/>
        </p:nvPicPr>
        <p:blipFill>
          <a:blip r:embed="rId2" cstate="print"/>
          <a:srcRect/>
          <a:stretch>
            <a:fillRect/>
          </a:stretch>
        </p:blipFill>
        <p:spPr bwMode="auto">
          <a:xfrm>
            <a:off x="7543801" y="1752600"/>
            <a:ext cx="1600199" cy="2448114"/>
          </a:xfrm>
          <a:prstGeom prst="rect">
            <a:avLst/>
          </a:prstGeom>
          <a:noFill/>
        </p:spPr>
      </p:pic>
    </p:spTree>
    <p:extLst>
      <p:ext uri="{BB962C8B-B14F-4D97-AF65-F5344CB8AC3E}">
        <p14:creationId xmlns:p14="http://schemas.microsoft.com/office/powerpoint/2010/main" val="1772990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Embracing uncertainty</a:t>
            </a:r>
            <a:endParaRPr lang="en-US" dirty="0"/>
          </a:p>
        </p:txBody>
      </p:sp>
      <p:sp>
        <p:nvSpPr>
          <p:cNvPr id="3" name="Content Placeholder 2"/>
          <p:cNvSpPr>
            <a:spLocks noGrp="1"/>
          </p:cNvSpPr>
          <p:nvPr>
            <p:ph idx="1"/>
          </p:nvPr>
        </p:nvSpPr>
        <p:spPr>
          <a:xfrm>
            <a:off x="457200" y="1409700"/>
            <a:ext cx="6545064" cy="4533900"/>
          </a:xfrm>
        </p:spPr>
        <p:txBody>
          <a:bodyPr>
            <a:normAutofit lnSpcReduction="10000"/>
          </a:bodyPr>
          <a:lstStyle/>
          <a:p>
            <a:pPr marL="0" indent="0">
              <a:buNone/>
            </a:pPr>
            <a:r>
              <a:rPr lang="en-US" dirty="0" smtClean="0"/>
              <a:t>“What </a:t>
            </a:r>
            <a:r>
              <a:rPr lang="en-US" dirty="0"/>
              <a:t>I do not believe – and this has been suggested – is that we can usefully lay down some hard-and-fast rules of evidence that must be obeyed before we accept cause and effect</a:t>
            </a:r>
            <a:r>
              <a:rPr lang="en-US" dirty="0" smtClean="0"/>
              <a:t>.”</a:t>
            </a:r>
          </a:p>
          <a:p>
            <a:pPr marL="0" indent="0">
              <a:buNone/>
            </a:pPr>
            <a:endParaRPr lang="en-US" dirty="0" smtClean="0"/>
          </a:p>
          <a:p>
            <a:pPr marL="0" indent="0">
              <a:buNone/>
            </a:pPr>
            <a:r>
              <a:rPr lang="en-US" dirty="0" smtClean="0"/>
              <a:t>“</a:t>
            </a:r>
            <a:r>
              <a:rPr lang="en-US" dirty="0"/>
              <a:t>On fair evidence we might take action on what appears to be an occupational hazard, e.g. we might change from a probably carcinogenic oil</a:t>
            </a:r>
            <a:r>
              <a:rPr lang="en-US" dirty="0" smtClean="0"/>
              <a:t>.”</a:t>
            </a:r>
          </a:p>
          <a:p>
            <a:pPr marL="0" indent="0">
              <a:buNone/>
            </a:pPr>
            <a:endParaRPr lang="en-US" dirty="0"/>
          </a:p>
          <a:p>
            <a:pPr marL="0" indent="0">
              <a:buNone/>
            </a:pPr>
            <a:r>
              <a:rPr lang="en-US" dirty="0" smtClean="0"/>
              <a:t>Uncertainty </a:t>
            </a:r>
            <a:r>
              <a:rPr lang="en-US" dirty="0"/>
              <a:t>“does not confer upon us a freedom to ignore the knowledge we already have, or to postpone the action that it appears to demand at a given time.”</a:t>
            </a:r>
            <a:endParaRPr lang="en-US" dirty="0" smtClean="0"/>
          </a:p>
          <a:p>
            <a:pPr marL="0" indent="0" algn="r">
              <a:buNone/>
            </a:pPr>
            <a:r>
              <a:rPr lang="en-US" sz="1200" dirty="0" smtClean="0"/>
              <a:t>Hill AB </a:t>
            </a:r>
            <a:r>
              <a:rPr lang="en-US" sz="1200" dirty="0" err="1" smtClean="0"/>
              <a:t>Proc</a:t>
            </a:r>
            <a:r>
              <a:rPr lang="en-US" sz="1200" dirty="0" smtClean="0"/>
              <a:t> Royal </a:t>
            </a:r>
            <a:r>
              <a:rPr lang="en-US" sz="1200" dirty="0" err="1" smtClean="0"/>
              <a:t>Soc</a:t>
            </a:r>
            <a:r>
              <a:rPr lang="en-US" sz="1200" dirty="0" smtClean="0"/>
              <a:t> Med 1965</a:t>
            </a:r>
          </a:p>
          <a:p>
            <a:pPr marL="0" indent="0">
              <a:buNone/>
            </a:pPr>
            <a:endParaRPr lang="en-US" sz="2000" dirty="0"/>
          </a:p>
        </p:txBody>
      </p:sp>
      <p:pic>
        <p:nvPicPr>
          <p:cNvPr id="4" name="Picture 2" descr="http://www.sciencemuseum.org.uk/hommedia.ashx?id=10303&amp;size=Small"/>
          <p:cNvPicPr>
            <a:picLocks noChangeAspect="1" noChangeArrowheads="1"/>
          </p:cNvPicPr>
          <p:nvPr/>
        </p:nvPicPr>
        <p:blipFill>
          <a:blip r:embed="rId2" cstate="print"/>
          <a:srcRect/>
          <a:stretch>
            <a:fillRect/>
          </a:stretch>
        </p:blipFill>
        <p:spPr bwMode="auto">
          <a:xfrm>
            <a:off x="7543801" y="1752600"/>
            <a:ext cx="1600199" cy="2448114"/>
          </a:xfrm>
          <a:prstGeom prst="rect">
            <a:avLst/>
          </a:prstGeom>
          <a:noFill/>
        </p:spPr>
      </p:pic>
    </p:spTree>
    <p:extLst>
      <p:ext uri="{BB962C8B-B14F-4D97-AF65-F5344CB8AC3E}">
        <p14:creationId xmlns:p14="http://schemas.microsoft.com/office/powerpoint/2010/main" val="3123386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to deal with uncertainty?</a:t>
            </a:r>
            <a:endParaRPr lang="en-US" dirty="0"/>
          </a:p>
        </p:txBody>
      </p:sp>
      <p:sp>
        <p:nvSpPr>
          <p:cNvPr id="3" name="Content Placeholder 2"/>
          <p:cNvSpPr>
            <a:spLocks noGrp="1"/>
          </p:cNvSpPr>
          <p:nvPr>
            <p:ph idx="1"/>
          </p:nvPr>
        </p:nvSpPr>
        <p:spPr/>
        <p:txBody>
          <a:bodyPr/>
          <a:lstStyle/>
          <a:p>
            <a:r>
              <a:rPr lang="en-US" dirty="0" smtClean="0"/>
              <a:t>Intergovernmental Panel on Climate Change has dealt with similar issues, developing probability weighting for ranges of scenarios</a:t>
            </a:r>
            <a:endParaRPr lang="en-US" dirty="0"/>
          </a:p>
        </p:txBody>
      </p:sp>
      <p:graphicFrame>
        <p:nvGraphicFramePr>
          <p:cNvPr id="4" name="Table 3"/>
          <p:cNvGraphicFramePr>
            <a:graphicFrameLocks noGrp="1"/>
          </p:cNvGraphicFramePr>
          <p:nvPr>
            <p:extLst/>
          </p:nvPr>
        </p:nvGraphicFramePr>
        <p:xfrm>
          <a:off x="2057400" y="2971800"/>
          <a:ext cx="4800600" cy="2340101"/>
        </p:xfrm>
        <a:graphic>
          <a:graphicData uri="http://schemas.openxmlformats.org/drawingml/2006/table">
            <a:tbl>
              <a:tblPr/>
              <a:tblGrid>
                <a:gridCol w="1418098"/>
                <a:gridCol w="3382502"/>
              </a:tblGrid>
              <a:tr h="668601">
                <a:tc>
                  <a:txBody>
                    <a:bodyPr/>
                    <a:lstStyle/>
                    <a:p>
                      <a:pPr marL="0" marR="0">
                        <a:lnSpc>
                          <a:spcPct val="115000"/>
                        </a:lnSpc>
                        <a:spcBef>
                          <a:spcPts val="0"/>
                        </a:spcBef>
                        <a:spcAft>
                          <a:spcPts val="0"/>
                        </a:spcAft>
                        <a:tabLst>
                          <a:tab pos="180340" algn="l"/>
                        </a:tabLst>
                      </a:pPr>
                      <a:r>
                        <a:rPr lang="en-US" sz="1400" b="1">
                          <a:latin typeface="Arial"/>
                          <a:ea typeface="SimSun"/>
                          <a:cs typeface="Times New Roman"/>
                        </a:rPr>
                        <a:t>Confidence level</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nSpc>
                          <a:spcPct val="115000"/>
                        </a:lnSpc>
                        <a:spcBef>
                          <a:spcPts val="0"/>
                        </a:spcBef>
                        <a:spcAft>
                          <a:spcPts val="0"/>
                        </a:spcAft>
                        <a:tabLst>
                          <a:tab pos="180340" algn="l"/>
                        </a:tabLst>
                      </a:pPr>
                      <a:r>
                        <a:rPr lang="en-US" sz="1400" b="1">
                          <a:latin typeface="Arial"/>
                          <a:ea typeface="SimSun"/>
                          <a:cs typeface="Times New Roman"/>
                        </a:rPr>
                        <a:t>Interpretation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334300">
                <a:tc>
                  <a:txBody>
                    <a:bodyPr/>
                    <a:lstStyle/>
                    <a:p>
                      <a:pPr marL="0" marR="0">
                        <a:lnSpc>
                          <a:spcPct val="115000"/>
                        </a:lnSpc>
                        <a:spcBef>
                          <a:spcPts val="0"/>
                        </a:spcBef>
                        <a:spcAft>
                          <a:spcPts val="0"/>
                        </a:spcAft>
                        <a:tabLst>
                          <a:tab pos="180340" algn="l"/>
                        </a:tabLst>
                      </a:pPr>
                      <a:r>
                        <a:rPr lang="en-US" sz="1400">
                          <a:latin typeface="Arial"/>
                          <a:ea typeface="SimSun"/>
                          <a:cs typeface="Times New Roman"/>
                        </a:rPr>
                        <a:t>Very high</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Arial"/>
                          <a:ea typeface="SimSun"/>
                          <a:cs typeface="Times New Roman"/>
                        </a:rPr>
                        <a:t>90-100% probability of causation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300">
                <a:tc>
                  <a:txBody>
                    <a:bodyPr/>
                    <a:lstStyle/>
                    <a:p>
                      <a:pPr marL="0" marR="0">
                        <a:lnSpc>
                          <a:spcPct val="115000"/>
                        </a:lnSpc>
                        <a:spcBef>
                          <a:spcPts val="0"/>
                        </a:spcBef>
                        <a:spcAft>
                          <a:spcPts val="0"/>
                        </a:spcAft>
                        <a:tabLst>
                          <a:tab pos="180340" algn="l"/>
                        </a:tabLst>
                      </a:pPr>
                      <a:r>
                        <a:rPr lang="en-US" sz="1400">
                          <a:latin typeface="Arial"/>
                          <a:ea typeface="SimSun"/>
                          <a:cs typeface="Times New Roman"/>
                        </a:rPr>
                        <a:t>High</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Arial"/>
                          <a:ea typeface="SimSun"/>
                          <a:cs typeface="Times New Roman"/>
                        </a:rPr>
                        <a:t>70-89% probability of causation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300">
                <a:tc>
                  <a:txBody>
                    <a:bodyPr/>
                    <a:lstStyle/>
                    <a:p>
                      <a:pPr marL="0" marR="0">
                        <a:lnSpc>
                          <a:spcPct val="115000"/>
                        </a:lnSpc>
                        <a:spcBef>
                          <a:spcPts val="0"/>
                        </a:spcBef>
                        <a:spcAft>
                          <a:spcPts val="0"/>
                        </a:spcAft>
                        <a:tabLst>
                          <a:tab pos="180340" algn="l"/>
                        </a:tabLst>
                      </a:pPr>
                      <a:r>
                        <a:rPr lang="en-US" sz="1400">
                          <a:latin typeface="Arial"/>
                          <a:ea typeface="SimSun"/>
                          <a:cs typeface="Times New Roman"/>
                        </a:rPr>
                        <a:t>Medium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Arial"/>
                          <a:ea typeface="SimSun"/>
                          <a:cs typeface="Times New Roman"/>
                        </a:rPr>
                        <a:t>40-69% probability of causation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300">
                <a:tc>
                  <a:txBody>
                    <a:bodyPr/>
                    <a:lstStyle/>
                    <a:p>
                      <a:pPr marL="0" marR="0">
                        <a:lnSpc>
                          <a:spcPct val="115000"/>
                        </a:lnSpc>
                        <a:spcBef>
                          <a:spcPts val="0"/>
                        </a:spcBef>
                        <a:spcAft>
                          <a:spcPts val="0"/>
                        </a:spcAft>
                        <a:tabLst>
                          <a:tab pos="180340" algn="l"/>
                        </a:tabLst>
                      </a:pPr>
                      <a:r>
                        <a:rPr lang="en-US" sz="1400">
                          <a:latin typeface="Arial"/>
                          <a:ea typeface="SimSun"/>
                          <a:cs typeface="Times New Roman"/>
                        </a:rPr>
                        <a:t>Low</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Arial"/>
                          <a:ea typeface="SimSun"/>
                          <a:cs typeface="Times New Roman"/>
                        </a:rPr>
                        <a:t>20-39% probability of causation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300">
                <a:tc>
                  <a:txBody>
                    <a:bodyPr/>
                    <a:lstStyle/>
                    <a:p>
                      <a:pPr marL="0" marR="0">
                        <a:lnSpc>
                          <a:spcPct val="115000"/>
                        </a:lnSpc>
                        <a:spcBef>
                          <a:spcPts val="0"/>
                        </a:spcBef>
                        <a:spcAft>
                          <a:spcPts val="0"/>
                        </a:spcAft>
                        <a:tabLst>
                          <a:tab pos="180340" algn="l"/>
                        </a:tabLst>
                      </a:pPr>
                      <a:r>
                        <a:rPr lang="en-US" sz="1400">
                          <a:latin typeface="Arial"/>
                          <a:ea typeface="SimSun"/>
                          <a:cs typeface="Times New Roman"/>
                        </a:rPr>
                        <a:t>Very low</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Arial"/>
                          <a:ea typeface="SimSun"/>
                          <a:cs typeface="Times New Roman"/>
                        </a:rPr>
                        <a:t>0-19% probability of causation </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0128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integrate epidemiologic evidence?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GRADE (Grading of Recommendations Assessment, Development and Evaluation) </a:t>
            </a:r>
            <a:r>
              <a:rPr lang="en-US" dirty="0" smtClean="0"/>
              <a:t>scheme is </a:t>
            </a:r>
            <a:r>
              <a:rPr lang="en-US" dirty="0"/>
              <a:t>becoming increasingly popular and the preferred approach recommended for the development of WHO </a:t>
            </a:r>
            <a:r>
              <a:rPr lang="en-US" dirty="0" smtClean="0"/>
              <a:t>guidelines in the presence of uncertainty.</a:t>
            </a:r>
            <a:endParaRPr lang="en-US" dirty="0"/>
          </a:p>
        </p:txBody>
      </p:sp>
    </p:spTree>
    <p:extLst>
      <p:ext uri="{BB962C8B-B14F-4D97-AF65-F5344CB8AC3E}">
        <p14:creationId xmlns:p14="http://schemas.microsoft.com/office/powerpoint/2010/main" val="3348321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adapted for EDCs</a:t>
            </a:r>
            <a:endParaRPr lang="en-US" dirty="0"/>
          </a:p>
        </p:txBody>
      </p:sp>
      <p:sp>
        <p:nvSpPr>
          <p:cNvPr id="3" name="Content Placeholder 2"/>
          <p:cNvSpPr>
            <a:spLocks noGrp="1"/>
          </p:cNvSpPr>
          <p:nvPr>
            <p:ph idx="1"/>
          </p:nvPr>
        </p:nvSpPr>
        <p:spPr/>
        <p:txBody>
          <a:bodyPr/>
          <a:lstStyle/>
          <a:p>
            <a:endParaRPr lang="en-US" dirty="0"/>
          </a:p>
        </p:txBody>
      </p:sp>
      <p:pic>
        <p:nvPicPr>
          <p:cNvPr id="163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79509" cy="460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463" y="5872996"/>
            <a:ext cx="7540334" cy="307777"/>
          </a:xfrm>
          <a:prstGeom prst="rect">
            <a:avLst/>
          </a:prstGeom>
          <a:noFill/>
        </p:spPr>
        <p:txBody>
          <a:bodyPr wrap="none" rtlCol="0">
            <a:spAutoFit/>
          </a:bodyPr>
          <a:lstStyle/>
          <a:p>
            <a:r>
              <a:rPr lang="en-US" sz="1400" dirty="0" smtClean="0"/>
              <a:t>Adapted from Atkins et al BMJ 2004 and Bruce et al WHO Indoor Air Quality Guidelines 2014</a:t>
            </a:r>
            <a:endParaRPr lang="en-US" sz="1400" dirty="0"/>
          </a:p>
        </p:txBody>
      </p:sp>
    </p:spTree>
    <p:extLst>
      <p:ext uri="{BB962C8B-B14F-4D97-AF65-F5344CB8AC3E}">
        <p14:creationId xmlns:p14="http://schemas.microsoft.com/office/powerpoint/2010/main" val="2816709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Danish EPA criteria </a:t>
            </a:r>
            <a:r>
              <a:rPr lang="en-US" dirty="0"/>
              <a:t>for </a:t>
            </a:r>
            <a:r>
              <a:rPr lang="en-US" dirty="0" err="1"/>
              <a:t>toxicologic</a:t>
            </a:r>
            <a:r>
              <a:rPr lang="en-US" dirty="0"/>
              <a:t> evidence </a:t>
            </a:r>
            <a:r>
              <a:rPr lang="en-US" dirty="0" smtClean="0"/>
              <a:t>(adapted)</a:t>
            </a:r>
            <a:endParaRPr lang="en-US" dirty="0"/>
          </a:p>
        </p:txBody>
      </p:sp>
      <p:sp>
        <p:nvSpPr>
          <p:cNvPr id="3" name="Content Placeholder 2"/>
          <p:cNvSpPr>
            <a:spLocks noGrp="1"/>
          </p:cNvSpPr>
          <p:nvPr>
            <p:ph idx="1"/>
          </p:nvPr>
        </p:nvSpPr>
        <p:spPr/>
        <p:txBody>
          <a:bodyPr/>
          <a:lstStyle/>
          <a:p>
            <a:endParaRPr lang="en-US"/>
          </a:p>
        </p:txBody>
      </p:sp>
      <p:pic>
        <p:nvPicPr>
          <p:cNvPr id="164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46" y="1325429"/>
            <a:ext cx="852024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6022777"/>
            <a:ext cx="8333889" cy="307777"/>
          </a:xfrm>
          <a:prstGeom prst="rect">
            <a:avLst/>
          </a:prstGeom>
        </p:spPr>
        <p:txBody>
          <a:bodyPr wrap="square">
            <a:spAutoFit/>
          </a:bodyPr>
          <a:lstStyle/>
          <a:p>
            <a:r>
              <a:rPr lang="en-US" sz="1400" u="sng" dirty="0" smtClean="0">
                <a:hlinkClick r:id="rId3"/>
              </a:rPr>
              <a:t>Adapted from Hass et al http</a:t>
            </a:r>
            <a:r>
              <a:rPr lang="en-US" sz="1400" u="sng" dirty="0">
                <a:hlinkClick r:id="rId3"/>
              </a:rPr>
              <a:t>://eng.mst.dk/media/mst/67169/SIN%20report%20and%20Annex.pdf</a:t>
            </a:r>
            <a:r>
              <a:rPr lang="en-US" sz="1400" dirty="0"/>
              <a:t> </a:t>
            </a:r>
          </a:p>
        </p:txBody>
      </p:sp>
    </p:spTree>
    <p:extLst>
      <p:ext uri="{BB962C8B-B14F-4D97-AF65-F5344CB8AC3E}">
        <p14:creationId xmlns:p14="http://schemas.microsoft.com/office/powerpoint/2010/main" val="4053491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IPCC criteria to integrate epidemiologic and </a:t>
            </a:r>
            <a:r>
              <a:rPr lang="en-US" dirty="0" err="1" smtClean="0"/>
              <a:t>toxicologic</a:t>
            </a:r>
            <a:r>
              <a:rPr lang="en-US" dirty="0" smtClean="0"/>
              <a:t> evidence</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2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30"/>
          <a:stretch/>
        </p:blipFill>
        <p:spPr bwMode="auto">
          <a:xfrm>
            <a:off x="472591" y="2057400"/>
            <a:ext cx="8198817"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4204" y="5428584"/>
            <a:ext cx="8608190" cy="523220"/>
          </a:xfrm>
          <a:prstGeom prst="rect">
            <a:avLst/>
          </a:prstGeom>
          <a:noFill/>
        </p:spPr>
        <p:txBody>
          <a:bodyPr wrap="none" rtlCol="0">
            <a:spAutoFit/>
          </a:bodyPr>
          <a:lstStyle/>
          <a:p>
            <a:r>
              <a:rPr lang="en-US" sz="1400" u="sng" dirty="0" smtClean="0">
                <a:hlinkClick r:id=""/>
              </a:rPr>
              <a:t>Trasande et al JCEM 2015;</a:t>
            </a:r>
          </a:p>
          <a:p>
            <a:r>
              <a:rPr lang="en-US" sz="1400" u="sng" dirty="0" smtClean="0">
                <a:hlinkClick r:id=""/>
              </a:rPr>
              <a:t>adapted from http</a:t>
            </a:r>
            <a:r>
              <a:rPr lang="en-US" sz="1400" u="sng" dirty="0">
                <a:hlinkClick r:id="rId3"/>
              </a:rPr>
              <a:t>://www.ipcc.ch/meetings/ar4-workshops-express-meetings/uncertainty-guidance-note.pdf</a:t>
            </a:r>
            <a:endParaRPr lang="en-US" sz="1400" dirty="0"/>
          </a:p>
        </p:txBody>
      </p:sp>
    </p:spTree>
    <p:extLst>
      <p:ext uri="{BB962C8B-B14F-4D97-AF65-F5344CB8AC3E}">
        <p14:creationId xmlns:p14="http://schemas.microsoft.com/office/powerpoint/2010/main" val="3336823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Adam Smith have cared about children’s environmental health?</a:t>
            </a:r>
            <a:br>
              <a:rPr lang="en-US" dirty="0" smtClean="0"/>
            </a:br>
            <a:endParaRPr lang="en-US" dirty="0"/>
          </a:p>
        </p:txBody>
      </p:sp>
      <p:sp>
        <p:nvSpPr>
          <p:cNvPr id="3" name="Content Placeholder 2"/>
          <p:cNvSpPr>
            <a:spLocks noGrp="1"/>
          </p:cNvSpPr>
          <p:nvPr>
            <p:ph idx="1"/>
          </p:nvPr>
        </p:nvSpPr>
        <p:spPr/>
        <p:txBody>
          <a:bodyPr/>
          <a:lstStyle/>
          <a:p>
            <a:r>
              <a:rPr lang="en-US" dirty="0" smtClean="0"/>
              <a:t>Environmental hazards produce market failures (inefficiencies) that are costly to society</a:t>
            </a:r>
          </a:p>
          <a:p>
            <a:pPr lvl="1"/>
            <a:endParaRPr lang="en-US" dirty="0" smtClean="0"/>
          </a:p>
          <a:p>
            <a:pPr lvl="1"/>
            <a:r>
              <a:rPr lang="en-US" dirty="0" smtClean="0"/>
              <a:t>Externalities</a:t>
            </a:r>
          </a:p>
          <a:p>
            <a:pPr lvl="1"/>
            <a:endParaRPr lang="en-US" dirty="0"/>
          </a:p>
          <a:p>
            <a:pPr lvl="1"/>
            <a:r>
              <a:rPr lang="en-US" dirty="0" smtClean="0"/>
              <a:t>Information asymmetry</a:t>
            </a:r>
          </a:p>
          <a:p>
            <a:pPr lvl="1"/>
            <a:endParaRPr lang="en-US" dirty="0" smtClean="0"/>
          </a:p>
          <a:p>
            <a:endParaRPr lang="en-US" sz="2800" dirty="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estimate EDC disease burden and costs in EU (1)</a:t>
            </a:r>
            <a:endParaRPr lang="en-US" dirty="0"/>
          </a:p>
        </p:txBody>
      </p:sp>
      <p:sp>
        <p:nvSpPr>
          <p:cNvPr id="3" name="Content Placeholder 2"/>
          <p:cNvSpPr>
            <a:spLocks noGrp="1"/>
          </p:cNvSpPr>
          <p:nvPr>
            <p:ph idx="1"/>
          </p:nvPr>
        </p:nvSpPr>
        <p:spPr/>
        <p:txBody>
          <a:bodyPr/>
          <a:lstStyle/>
          <a:p>
            <a:r>
              <a:rPr lang="en-US" dirty="0"/>
              <a:t>During a two-day workshop in the spring of 2014, five expert panels identified conditions where the evidence is strongest for causation, and developed ranges for fractions of disease burden that can be attributed for EDCs</a:t>
            </a:r>
            <a:r>
              <a:rPr lang="en-US" dirty="0" smtClean="0"/>
              <a:t>.</a:t>
            </a:r>
            <a:endParaRPr lang="en-US" dirty="0"/>
          </a:p>
          <a:p>
            <a:endParaRPr lang="en-US" dirty="0" smtClean="0"/>
          </a:p>
          <a:p>
            <a:r>
              <a:rPr lang="en-US" dirty="0" smtClean="0"/>
              <a:t>Expert panel topics:</a:t>
            </a:r>
          </a:p>
          <a:p>
            <a:pPr lvl="1"/>
            <a:r>
              <a:rPr lang="en-US" dirty="0" smtClean="0"/>
              <a:t>Neurodevelopment</a:t>
            </a:r>
          </a:p>
          <a:p>
            <a:pPr lvl="1"/>
            <a:r>
              <a:rPr lang="en-US" dirty="0" smtClean="0"/>
              <a:t>Obesity and diabetes</a:t>
            </a:r>
          </a:p>
          <a:p>
            <a:pPr lvl="1"/>
            <a:r>
              <a:rPr lang="en-US" dirty="0" smtClean="0"/>
              <a:t>Breast cancer</a:t>
            </a:r>
          </a:p>
          <a:p>
            <a:pPr lvl="1"/>
            <a:r>
              <a:rPr lang="en-US" dirty="0" smtClean="0"/>
              <a:t>Male reproductive health</a:t>
            </a:r>
          </a:p>
          <a:p>
            <a:pPr lvl="1"/>
            <a:r>
              <a:rPr lang="en-US" dirty="0" smtClean="0"/>
              <a:t>Female reproductive health</a:t>
            </a:r>
          </a:p>
        </p:txBody>
      </p:sp>
      <p:sp>
        <p:nvSpPr>
          <p:cNvPr id="4" name="TextBox 3"/>
          <p:cNvSpPr txBox="1"/>
          <p:nvPr/>
        </p:nvSpPr>
        <p:spPr>
          <a:xfrm>
            <a:off x="4565246" y="5749403"/>
            <a:ext cx="4235198" cy="307777"/>
          </a:xfrm>
          <a:prstGeom prst="rect">
            <a:avLst/>
          </a:prstGeom>
          <a:noFill/>
        </p:spPr>
        <p:txBody>
          <a:bodyPr wrap="none" rtlCol="0">
            <a:spAutoFit/>
          </a:bodyPr>
          <a:lstStyle/>
          <a:p>
            <a:r>
              <a:rPr lang="en-US" sz="1400" dirty="0" smtClean="0"/>
              <a:t>Trasande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4279110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to estimate EDC disease burden and costs in EU (2</a:t>
            </a:r>
            <a:r>
              <a:rPr lang="en-US" dirty="0" smtClean="0"/>
              <a:t>)</a:t>
            </a:r>
            <a:endParaRPr lang="en-US" dirty="0"/>
          </a:p>
        </p:txBody>
      </p:sp>
      <p:sp>
        <p:nvSpPr>
          <p:cNvPr id="3" name="Content Placeholder 2"/>
          <p:cNvSpPr>
            <a:spLocks noGrp="1"/>
          </p:cNvSpPr>
          <p:nvPr>
            <p:ph idx="1"/>
          </p:nvPr>
        </p:nvSpPr>
        <p:spPr/>
        <p:txBody>
          <a:bodyPr/>
          <a:lstStyle/>
          <a:p>
            <a:r>
              <a:rPr lang="en-US" dirty="0" smtClean="0"/>
              <a:t>To quantify attribution, prioritized dose-response </a:t>
            </a:r>
            <a:r>
              <a:rPr lang="en-US" dirty="0"/>
              <a:t>relationships from the epidemiologic </a:t>
            </a:r>
            <a:r>
              <a:rPr lang="en-US" dirty="0" smtClean="0"/>
              <a:t>literature</a:t>
            </a:r>
          </a:p>
          <a:p>
            <a:endParaRPr lang="en-US" dirty="0" smtClean="0"/>
          </a:p>
          <a:p>
            <a:r>
              <a:rPr lang="en-US" dirty="0" smtClean="0"/>
              <a:t>Also, in </a:t>
            </a:r>
            <a:r>
              <a:rPr lang="en-US" dirty="0"/>
              <a:t>the presence of epidemiologic evidence for a dose-response relationship for another exposure that operates via a similar or identical mechanism, an estimate of an odds ratio or increment in </a:t>
            </a:r>
            <a:r>
              <a:rPr lang="en-US" dirty="0" smtClean="0"/>
              <a:t>disease was applied, </a:t>
            </a:r>
            <a:r>
              <a:rPr lang="en-US" dirty="0"/>
              <a:t>when placed in the context of the strength of evidence </a:t>
            </a:r>
            <a:r>
              <a:rPr lang="en-US" dirty="0" smtClean="0"/>
              <a:t>assessment.</a:t>
            </a:r>
            <a:r>
              <a:rPr lang="en-US" dirty="0"/>
              <a:t> </a:t>
            </a:r>
          </a:p>
        </p:txBody>
      </p:sp>
      <p:sp>
        <p:nvSpPr>
          <p:cNvPr id="4" name="TextBox 3"/>
          <p:cNvSpPr txBox="1"/>
          <p:nvPr/>
        </p:nvSpPr>
        <p:spPr>
          <a:xfrm>
            <a:off x="4565246" y="5749403"/>
            <a:ext cx="4235198" cy="307777"/>
          </a:xfrm>
          <a:prstGeom prst="rect">
            <a:avLst/>
          </a:prstGeom>
          <a:noFill/>
        </p:spPr>
        <p:txBody>
          <a:bodyPr wrap="none" rtlCol="0">
            <a:spAutoFit/>
          </a:bodyPr>
          <a:lstStyle/>
          <a:p>
            <a:r>
              <a:rPr lang="en-US" sz="1400" dirty="0" smtClean="0"/>
              <a:t>Trasande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954775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to estimate EDC disease burden and costs in EU </a:t>
            </a:r>
            <a:r>
              <a:rPr lang="en-US" dirty="0" smtClean="0"/>
              <a:t>(3)</a:t>
            </a:r>
            <a:endParaRPr lang="en-US" dirty="0"/>
          </a:p>
        </p:txBody>
      </p:sp>
      <p:sp>
        <p:nvSpPr>
          <p:cNvPr id="3" name="Content Placeholder 2"/>
          <p:cNvSpPr>
            <a:spLocks noGrp="1"/>
          </p:cNvSpPr>
          <p:nvPr>
            <p:ph idx="1"/>
          </p:nvPr>
        </p:nvSpPr>
        <p:spPr/>
        <p:txBody>
          <a:bodyPr/>
          <a:lstStyle/>
          <a:p>
            <a:r>
              <a:rPr lang="en-US" dirty="0"/>
              <a:t>When </a:t>
            </a:r>
            <a:r>
              <a:rPr lang="en-US" dirty="0" smtClean="0"/>
              <a:t>dose-response </a:t>
            </a:r>
            <a:r>
              <a:rPr lang="en-US" dirty="0"/>
              <a:t>relationship </a:t>
            </a:r>
            <a:r>
              <a:rPr lang="en-US" dirty="0" smtClean="0"/>
              <a:t>identified</a:t>
            </a:r>
            <a:r>
              <a:rPr lang="en-US" dirty="0"/>
              <a:t>, the affected population within the EU was divided into quartiles or other appropriate groupings that permitted quantification of a differential effect with </a:t>
            </a:r>
            <a:r>
              <a:rPr lang="en-US" dirty="0" smtClean="0"/>
              <a:t>precision.</a:t>
            </a:r>
          </a:p>
          <a:p>
            <a:endParaRPr lang="en-US" dirty="0" smtClean="0"/>
          </a:p>
          <a:p>
            <a:r>
              <a:rPr lang="en-US" dirty="0" smtClean="0"/>
              <a:t>If there </a:t>
            </a:r>
            <a:r>
              <a:rPr lang="en-US" dirty="0"/>
              <a:t>were no epidemiologic studies on which to assess a dose-response relationship, </a:t>
            </a:r>
            <a:r>
              <a:rPr lang="en-US" dirty="0" smtClean="0"/>
              <a:t>an </a:t>
            </a:r>
            <a:r>
              <a:rPr lang="en-US" dirty="0"/>
              <a:t>increment in </a:t>
            </a:r>
            <a:r>
              <a:rPr lang="en-US" dirty="0" smtClean="0"/>
              <a:t>relative risk over </a:t>
            </a:r>
            <a:r>
              <a:rPr lang="en-US" dirty="0"/>
              <a:t>baseline was estimated, and a prevalence of exposure was identified in order to estimate an attributable </a:t>
            </a:r>
            <a:r>
              <a:rPr lang="en-US" dirty="0" smtClean="0"/>
              <a:t>fraction, using the Levin equation:</a:t>
            </a:r>
          </a:p>
          <a:p>
            <a:endParaRPr lang="en-US" dirty="0" smtClean="0"/>
          </a:p>
          <a:p>
            <a:pPr marL="0" indent="0" algn="ctr">
              <a:buNone/>
            </a:pPr>
            <a:r>
              <a:rPr lang="en-US" sz="2000" dirty="0" smtClean="0"/>
              <a:t>AF </a:t>
            </a:r>
            <a:r>
              <a:rPr lang="en-US" sz="2000" dirty="0"/>
              <a:t>= </a:t>
            </a:r>
            <a:r>
              <a:rPr lang="en-US" sz="2000" dirty="0" err="1"/>
              <a:t>Prevalence</a:t>
            </a:r>
            <a:r>
              <a:rPr lang="en-US" sz="2000" baseline="-25000" dirty="0" err="1"/>
              <a:t>exposure</a:t>
            </a:r>
            <a:r>
              <a:rPr lang="en-US" sz="2000" dirty="0" smtClean="0"/>
              <a:t>*(RR-1</a:t>
            </a:r>
            <a:r>
              <a:rPr lang="en-US" sz="2000" dirty="0"/>
              <a:t>)/[1+ (</a:t>
            </a:r>
            <a:r>
              <a:rPr lang="en-US" sz="2000" dirty="0" err="1"/>
              <a:t>Prevalence</a:t>
            </a:r>
            <a:r>
              <a:rPr lang="en-US" sz="2000" baseline="-25000" dirty="0" err="1"/>
              <a:t>exposure</a:t>
            </a:r>
            <a:r>
              <a:rPr lang="en-US" sz="2000" dirty="0" smtClean="0"/>
              <a:t>*(RR-1))]</a:t>
            </a:r>
            <a:endParaRPr lang="en-US" sz="2000" dirty="0">
              <a:latin typeface="Times"/>
              <a:ea typeface="Times New Roman"/>
            </a:endParaRPr>
          </a:p>
          <a:p>
            <a:endParaRPr lang="en-US" dirty="0" smtClean="0"/>
          </a:p>
          <a:p>
            <a:endParaRPr lang="en-US" dirty="0"/>
          </a:p>
          <a:p>
            <a:endParaRPr lang="en-US" dirty="0"/>
          </a:p>
        </p:txBody>
      </p:sp>
      <p:sp>
        <p:nvSpPr>
          <p:cNvPr id="4" name="TextBox 3"/>
          <p:cNvSpPr txBox="1"/>
          <p:nvPr/>
        </p:nvSpPr>
        <p:spPr>
          <a:xfrm>
            <a:off x="4576969" y="5887917"/>
            <a:ext cx="4235198" cy="307777"/>
          </a:xfrm>
          <a:prstGeom prst="rect">
            <a:avLst/>
          </a:prstGeom>
          <a:noFill/>
        </p:spPr>
        <p:txBody>
          <a:bodyPr wrap="none" rtlCol="0">
            <a:spAutoFit/>
          </a:bodyPr>
          <a:lstStyle/>
          <a:p>
            <a:r>
              <a:rPr lang="en-US" sz="1400" dirty="0" smtClean="0"/>
              <a:t>Trasande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103980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Evaluations</a:t>
            </a:r>
            <a:endParaRPr lang="en-US" dirty="0"/>
          </a:p>
        </p:txBody>
      </p:sp>
      <p:graphicFrame>
        <p:nvGraphicFramePr>
          <p:cNvPr id="4" name="Content Placeholder 3"/>
          <p:cNvGraphicFramePr>
            <a:graphicFrameLocks noGrp="1"/>
          </p:cNvGraphicFramePr>
          <p:nvPr>
            <p:ph idx="1"/>
            <p:extLst/>
          </p:nvPr>
        </p:nvGraphicFramePr>
        <p:xfrm>
          <a:off x="457200" y="1447800"/>
          <a:ext cx="8229599" cy="4048506"/>
        </p:xfrm>
        <a:graphic>
          <a:graphicData uri="http://schemas.openxmlformats.org/drawingml/2006/table">
            <a:tbl>
              <a:tblPr firstRow="1" firstCol="1" bandRow="1">
                <a:tableStyleId>{5940675A-B579-460E-94D1-54222C63F5DA}</a:tableStyleId>
              </a:tblPr>
              <a:tblGrid>
                <a:gridCol w="2584058"/>
                <a:gridCol w="2027676"/>
                <a:gridCol w="1421138"/>
                <a:gridCol w="1170350"/>
                <a:gridCol w="1026377"/>
              </a:tblGrid>
              <a:tr h="477848">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Exposure</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Outcome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Strength of Human Evidence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Strength of Toxicologic</a:t>
                      </a:r>
                      <a:endParaRPr lang="en-US" sz="1400">
                        <a:effectLst/>
                        <a:latin typeface="+mn-lt"/>
                        <a:ea typeface="Calibri"/>
                        <a:cs typeface="Times New Roman"/>
                      </a:endParaRPr>
                    </a:p>
                    <a:p>
                      <a:pPr marL="0" marR="0">
                        <a:lnSpc>
                          <a:spcPct val="115000"/>
                        </a:lnSpc>
                        <a:spcBef>
                          <a:spcPts val="0"/>
                        </a:spcBef>
                        <a:spcAft>
                          <a:spcPts val="0"/>
                        </a:spcAft>
                      </a:pPr>
                      <a:r>
                        <a:rPr lang="en-US" sz="1100">
                          <a:solidFill>
                            <a:srgbClr val="000000"/>
                          </a:solidFill>
                          <a:effectLst/>
                          <a:latin typeface="+mn-lt"/>
                          <a:ea typeface="Times New Roman"/>
                          <a:cs typeface="Times New Roman"/>
                        </a:rPr>
                        <a:t>Evidence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Probability of Causation</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dirty="0" err="1" smtClean="0">
                          <a:solidFill>
                            <a:srgbClr val="000000"/>
                          </a:solidFill>
                          <a:effectLst/>
                          <a:latin typeface="+mn-lt"/>
                          <a:ea typeface="Times New Roman"/>
                          <a:cs typeface="Times New Roman"/>
                        </a:rPr>
                        <a:t>Polybrominated</a:t>
                      </a:r>
                      <a:r>
                        <a:rPr lang="en-US" sz="1100" dirty="0" smtClean="0">
                          <a:solidFill>
                            <a:srgbClr val="000000"/>
                          </a:solidFill>
                          <a:effectLst/>
                          <a:latin typeface="+mn-lt"/>
                          <a:ea typeface="Times New Roman"/>
                          <a:cs typeface="Times New Roman"/>
                        </a:rPr>
                        <a:t> </a:t>
                      </a:r>
                      <a:r>
                        <a:rPr lang="en-US" sz="1100" dirty="0" err="1" smtClean="0">
                          <a:solidFill>
                            <a:srgbClr val="000000"/>
                          </a:solidFill>
                          <a:effectLst/>
                          <a:latin typeface="+mn-lt"/>
                          <a:ea typeface="Times New Roman"/>
                          <a:cs typeface="Times New Roman"/>
                        </a:rPr>
                        <a:t>diphenyl</a:t>
                      </a:r>
                      <a:r>
                        <a:rPr lang="en-US" sz="1100" dirty="0" smtClean="0">
                          <a:solidFill>
                            <a:srgbClr val="000000"/>
                          </a:solidFill>
                          <a:effectLst/>
                          <a:latin typeface="+mn-lt"/>
                          <a:ea typeface="Times New Roman"/>
                          <a:cs typeface="Times New Roman"/>
                        </a:rPr>
                        <a:t> </a:t>
                      </a:r>
                      <a:r>
                        <a:rPr lang="en-US" sz="1100" dirty="0">
                          <a:solidFill>
                            <a:srgbClr val="000000"/>
                          </a:solidFill>
                          <a:effectLst/>
                          <a:latin typeface="+mn-lt"/>
                          <a:ea typeface="Times New Roman"/>
                          <a:cs typeface="Times New Roman"/>
                        </a:rPr>
                        <a:t>ethers (PBDE)</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IQ Loss and Intellectual Disability</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Moderate-to-high</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Strong</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70-100%</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Organophosphate pesticides</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IQ Loss and Intellectual Disability</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Moderate-to-high</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Strong</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70-100%</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dirty="0" err="1">
                          <a:solidFill>
                            <a:srgbClr val="000000"/>
                          </a:solidFill>
                          <a:effectLst/>
                          <a:latin typeface="+mn-lt"/>
                          <a:ea typeface="Times New Roman"/>
                          <a:cs typeface="Times New Roman"/>
                        </a:rPr>
                        <a:t>Dichlorodiphenytrichloroethane</a:t>
                      </a:r>
                      <a:r>
                        <a:rPr lang="en-US" sz="1100" dirty="0">
                          <a:solidFill>
                            <a:srgbClr val="000000"/>
                          </a:solidFill>
                          <a:effectLst/>
                          <a:latin typeface="+mn-lt"/>
                          <a:ea typeface="Times New Roman"/>
                          <a:cs typeface="Times New Roman"/>
                        </a:rPr>
                        <a:t> (DDE)</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Childhood obesity</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Moderate </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Moderate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40-69%</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Dichlorodiphenytrichloroethane (DDE)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Adult diabetes</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Moderate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20-39%</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Di-2-ethylhexylphthalate (DEHP)</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Adult obesity</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Strong</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40-69%</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Di-2-ethylhexylphthalate (DEHP)</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Adult diabetes</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Strong</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40-69%</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Bisphenol A</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Childhood obesity</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Very low-to-low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Strong</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20-69%</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Polybrominateddiphenyl ethers (PBDE)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Testicular cancer</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Very low-to-low</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Weak</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0-19%</a:t>
                      </a:r>
                      <a:endParaRPr lang="en-US" sz="140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Polybrominateddiphenyl ethers (PBDE)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Cryptorchidism</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Strong</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40-69%</a:t>
                      </a:r>
                      <a:endParaRPr lang="en-US" sz="1400">
                        <a:effectLst/>
                        <a:latin typeface="+mn-lt"/>
                        <a:ea typeface="Calibri"/>
                        <a:cs typeface="Times New Roman"/>
                      </a:endParaRPr>
                    </a:p>
                  </a:txBody>
                  <a:tcPr marL="68580" marR="68580" marT="0" marB="0" anchor="b"/>
                </a:tc>
              </a:tr>
              <a:tr h="519400">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Benzyl and butylphthalates</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Male Infertility, Resulting in Increased Assisted Reproductive Technology</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Strong</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40-69%</a:t>
                      </a:r>
                      <a:endParaRPr lang="en-US" sz="1400">
                        <a:effectLst/>
                        <a:latin typeface="+mn-lt"/>
                        <a:ea typeface="Calibri"/>
                        <a:cs typeface="Times New Roman"/>
                      </a:endParaRPr>
                    </a:p>
                  </a:txBody>
                  <a:tcPr marL="68580" marR="68580" marT="0" marB="0" anchor="b"/>
                </a:tc>
              </a:tr>
              <a:tr h="346266">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Phthalates </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 testosterone, Resulting in Increased Early Mortality</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Strong</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40-69%</a:t>
                      </a:r>
                      <a:endParaRPr lang="en-US" sz="1400" dirty="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Multiple exposures</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ADHD</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Low-to-moderate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Strong</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20-69%</a:t>
                      </a:r>
                      <a:endParaRPr lang="en-US" sz="1400" dirty="0">
                        <a:effectLst/>
                        <a:latin typeface="+mn-lt"/>
                        <a:ea typeface="Calibri"/>
                        <a:cs typeface="Times New Roman"/>
                      </a:endParaRPr>
                    </a:p>
                  </a:txBody>
                  <a:tcPr marL="68580" marR="68580" marT="0" marB="0" anchor="b"/>
                </a:tc>
              </a:tr>
              <a:tr h="173133">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Multiple exposures</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Autism</a:t>
                      </a:r>
                      <a:endParaRPr lang="en-US" sz="1400" dirty="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Low</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solidFill>
                            <a:srgbClr val="000000"/>
                          </a:solidFill>
                          <a:effectLst/>
                          <a:latin typeface="+mn-lt"/>
                          <a:ea typeface="Times New Roman"/>
                          <a:cs typeface="Times New Roman"/>
                        </a:rPr>
                        <a:t>Moderate</a:t>
                      </a:r>
                      <a:endParaRPr lang="en-US" sz="1400">
                        <a:effectLst/>
                        <a:latin typeface="+mn-lt"/>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solidFill>
                            <a:srgbClr val="000000"/>
                          </a:solidFill>
                          <a:effectLst/>
                          <a:latin typeface="+mn-lt"/>
                          <a:ea typeface="Times New Roman"/>
                          <a:cs typeface="Times New Roman"/>
                        </a:rPr>
                        <a:t>20-39%</a:t>
                      </a:r>
                      <a:endParaRPr lang="en-US" sz="1400" dirty="0">
                        <a:effectLst/>
                        <a:latin typeface="+mn-lt"/>
                        <a:ea typeface="Calibri"/>
                        <a:cs typeface="Times New Roman"/>
                      </a:endParaRPr>
                    </a:p>
                  </a:txBody>
                  <a:tcPr marL="68580" marR="68580" marT="0" marB="0" anchor="b"/>
                </a:tc>
              </a:tr>
            </a:tbl>
          </a:graphicData>
        </a:graphic>
      </p:graphicFrame>
      <p:sp>
        <p:nvSpPr>
          <p:cNvPr id="5" name="TextBox 4"/>
          <p:cNvSpPr txBox="1"/>
          <p:nvPr/>
        </p:nvSpPr>
        <p:spPr>
          <a:xfrm>
            <a:off x="4565246" y="5749403"/>
            <a:ext cx="4235198" cy="307777"/>
          </a:xfrm>
          <a:prstGeom prst="rect">
            <a:avLst/>
          </a:prstGeom>
          <a:noFill/>
        </p:spPr>
        <p:txBody>
          <a:bodyPr wrap="none" rtlCol="0">
            <a:spAutoFit/>
          </a:bodyPr>
          <a:lstStyle/>
          <a:p>
            <a:r>
              <a:rPr lang="en-US" sz="1400" dirty="0" smtClean="0"/>
              <a:t>Trasande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2724857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Pesticides (used in agricultural production and homes)</a:t>
            </a:r>
            <a:br>
              <a:rPr lang="en-US" dirty="0"/>
            </a:br>
            <a:endParaRPr lang="en-US" dirty="0"/>
          </a:p>
        </p:txBody>
      </p:sp>
      <p:sp>
        <p:nvSpPr>
          <p:cNvPr id="3" name="Content Placeholder 2"/>
          <p:cNvSpPr>
            <a:spLocks noGrp="1"/>
          </p:cNvSpPr>
          <p:nvPr>
            <p:ph idx="1"/>
          </p:nvPr>
        </p:nvSpPr>
        <p:spPr/>
        <p:txBody>
          <a:bodyPr/>
          <a:lstStyle/>
          <a:p>
            <a:pPr marL="285750" lvl="1" indent="-285750">
              <a:buFont typeface="Arial" pitchFamily="34" charset="0"/>
              <a:buChar char="•"/>
            </a:pPr>
            <a:r>
              <a:rPr lang="en-US" sz="2400" dirty="0" smtClean="0"/>
              <a:t>13 </a:t>
            </a:r>
            <a:r>
              <a:rPr lang="en-US" sz="2400" dirty="0"/>
              <a:t>million lost IQ points in each EU country </a:t>
            </a:r>
            <a:r>
              <a:rPr lang="en-US" sz="2400" dirty="0" smtClean="0">
                <a:sym typeface="Wingdings" pitchFamily="2" charset="2"/>
              </a:rPr>
              <a:t> </a:t>
            </a:r>
            <a:r>
              <a:rPr lang="en-US" sz="2400" dirty="0" smtClean="0"/>
              <a:t>€</a:t>
            </a:r>
            <a:r>
              <a:rPr lang="en-US" sz="2400" dirty="0"/>
              <a:t>124 billion lost earning </a:t>
            </a:r>
            <a:r>
              <a:rPr lang="en-US" sz="2400" dirty="0" smtClean="0"/>
              <a:t>potential</a:t>
            </a:r>
          </a:p>
          <a:p>
            <a:pPr marL="285750" lvl="1" indent="-285750">
              <a:buFont typeface="Arial" pitchFamily="34" charset="0"/>
              <a:buChar char="•"/>
            </a:pPr>
            <a:endParaRPr lang="en-US" sz="2400" dirty="0"/>
          </a:p>
          <a:p>
            <a:pPr marL="742950" lvl="2" indent="-285750">
              <a:buFont typeface="Wingdings"/>
              <a:buChar char="à"/>
            </a:pPr>
            <a:r>
              <a:rPr lang="en-US" sz="2400" dirty="0"/>
              <a:t>59,300 born each year with intellectual disability = additional €21.4 billion</a:t>
            </a:r>
          </a:p>
          <a:p>
            <a:pPr marL="285750" lvl="1" indent="-285750">
              <a:buFont typeface="Arial" pitchFamily="34" charset="0"/>
              <a:buChar char="•"/>
            </a:pPr>
            <a:endParaRPr lang="en-US" sz="2400" dirty="0" smtClean="0"/>
          </a:p>
          <a:p>
            <a:pPr marL="285750" lvl="1" indent="-285750">
              <a:buFont typeface="Arial" pitchFamily="34" charset="0"/>
              <a:buChar char="•"/>
            </a:pPr>
            <a:r>
              <a:rPr lang="en-US" sz="2400" dirty="0" smtClean="0"/>
              <a:t>1,555 </a:t>
            </a:r>
            <a:r>
              <a:rPr lang="en-US" sz="2400" dirty="0"/>
              <a:t>obese 10 year olds = €24.6 </a:t>
            </a:r>
            <a:r>
              <a:rPr lang="en-US" sz="2400" dirty="0" smtClean="0"/>
              <a:t>million</a:t>
            </a:r>
          </a:p>
          <a:p>
            <a:pPr marL="285750" lvl="1" indent="-285750">
              <a:buFont typeface="Arial" pitchFamily="34" charset="0"/>
              <a:buChar char="•"/>
            </a:pPr>
            <a:endParaRPr lang="en-US" sz="2400" dirty="0"/>
          </a:p>
          <a:p>
            <a:pPr marL="285750" lvl="1" indent="-285750">
              <a:buFont typeface="Arial" pitchFamily="34" charset="0"/>
              <a:buChar char="•"/>
            </a:pPr>
            <a:r>
              <a:rPr lang="en-US" sz="2400" dirty="0"/>
              <a:t>28,200 50–64 year olds with diabetes = €835 </a:t>
            </a:r>
            <a:r>
              <a:rPr lang="en-US" sz="2400" dirty="0" smtClean="0"/>
              <a:t>million</a:t>
            </a:r>
          </a:p>
          <a:p>
            <a:pPr marL="285750" lvl="1" indent="-285750">
              <a:buFont typeface="Arial" pitchFamily="34" charset="0"/>
              <a:buChar char="•"/>
            </a:pPr>
            <a:endParaRPr lang="en-US" sz="1800" dirty="0"/>
          </a:p>
          <a:p>
            <a:endParaRPr lang="en-US" dirty="0"/>
          </a:p>
        </p:txBody>
      </p:sp>
      <p:sp>
        <p:nvSpPr>
          <p:cNvPr id="4" name="TextBox 3"/>
          <p:cNvSpPr txBox="1"/>
          <p:nvPr/>
        </p:nvSpPr>
        <p:spPr>
          <a:xfrm>
            <a:off x="3581400" y="5749402"/>
            <a:ext cx="5277407" cy="307777"/>
          </a:xfrm>
          <a:prstGeom prst="rect">
            <a:avLst/>
          </a:prstGeom>
          <a:noFill/>
        </p:spPr>
        <p:txBody>
          <a:bodyPr wrap="none" rtlCol="0">
            <a:spAutoFit/>
          </a:bodyPr>
          <a:lstStyle/>
          <a:p>
            <a:r>
              <a:rPr lang="en-US" sz="1400" dirty="0" err="1" smtClean="0"/>
              <a:t>Bellanger</a:t>
            </a:r>
            <a:r>
              <a:rPr lang="en-US" sz="1400" dirty="0" smtClean="0"/>
              <a:t> et al, </a:t>
            </a:r>
            <a:r>
              <a:rPr lang="en-US" sz="1400" dirty="0" err="1" smtClean="0"/>
              <a:t>Legler</a:t>
            </a:r>
            <a:r>
              <a:rPr lang="en-US" sz="1400" dirty="0" smtClean="0"/>
              <a:t>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3073189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Phthalates </a:t>
            </a:r>
            <a:r>
              <a:rPr lang="en-US" dirty="0" smtClean="0"/>
              <a:t>(</a:t>
            </a:r>
            <a:r>
              <a:rPr lang="en-US" dirty="0"/>
              <a:t>used in food wraps, cosmetics, shampoos, vinyl flooring) </a:t>
            </a:r>
            <a:br>
              <a:rPr lang="en-US" dirty="0"/>
            </a:br>
            <a:endParaRPr lang="en-US" dirty="0"/>
          </a:p>
        </p:txBody>
      </p:sp>
      <p:sp>
        <p:nvSpPr>
          <p:cNvPr id="3" name="Content Placeholder 2"/>
          <p:cNvSpPr>
            <a:spLocks noGrp="1"/>
          </p:cNvSpPr>
          <p:nvPr>
            <p:ph idx="1"/>
          </p:nvPr>
        </p:nvSpPr>
        <p:spPr/>
        <p:txBody>
          <a:bodyPr/>
          <a:lstStyle/>
          <a:p>
            <a:pPr marL="285750" lvl="0" indent="-285750">
              <a:buFont typeface="Arial" pitchFamily="34" charset="0"/>
              <a:buChar char="•"/>
            </a:pPr>
            <a:r>
              <a:rPr lang="en-US" dirty="0" smtClean="0"/>
              <a:t>24,800 </a:t>
            </a:r>
            <a:r>
              <a:rPr lang="en-US" dirty="0"/>
              <a:t>additional deaths among 55 – 64 year old men = €7.96 billion  in lost economic </a:t>
            </a:r>
            <a:r>
              <a:rPr lang="en-US" dirty="0" smtClean="0"/>
              <a:t>productivity</a:t>
            </a:r>
          </a:p>
          <a:p>
            <a:pPr marL="285750" lvl="0" indent="-285750">
              <a:buFont typeface="Arial" pitchFamily="34" charset="0"/>
              <a:buChar char="•"/>
            </a:pPr>
            <a:endParaRPr lang="en-US" dirty="0"/>
          </a:p>
          <a:p>
            <a:pPr marL="285750" lvl="0" indent="-285750">
              <a:buFont typeface="Arial" pitchFamily="34" charset="0"/>
              <a:buChar char="•"/>
            </a:pPr>
            <a:r>
              <a:rPr lang="en-US" dirty="0"/>
              <a:t>618,000 additional assisted reproductive technology procedures costing €4.71 </a:t>
            </a:r>
            <a:r>
              <a:rPr lang="en-US" dirty="0" smtClean="0"/>
              <a:t>billion</a:t>
            </a:r>
          </a:p>
          <a:p>
            <a:pPr marL="285750" lvl="0" indent="-285750">
              <a:buFont typeface="Arial" pitchFamily="34" charset="0"/>
              <a:buChar char="•"/>
            </a:pPr>
            <a:endParaRPr lang="en-US" dirty="0"/>
          </a:p>
          <a:p>
            <a:pPr marL="285750" lvl="0" indent="-285750">
              <a:buFont typeface="Arial" pitchFamily="34" charset="0"/>
              <a:buChar char="•"/>
            </a:pPr>
            <a:r>
              <a:rPr lang="en-US" dirty="0"/>
              <a:t>53,900 </a:t>
            </a:r>
            <a:r>
              <a:rPr lang="en-US" dirty="0" smtClean="0"/>
              <a:t>50-64 </a:t>
            </a:r>
            <a:r>
              <a:rPr lang="en-US" dirty="0"/>
              <a:t>year old women are obese = €</a:t>
            </a:r>
            <a:r>
              <a:rPr lang="en-US" dirty="0" smtClean="0"/>
              <a:t>15.6B</a:t>
            </a:r>
          </a:p>
          <a:p>
            <a:pPr marL="285750" lvl="0" indent="-285750">
              <a:buFont typeface="Arial" pitchFamily="34" charset="0"/>
              <a:buChar char="•"/>
            </a:pPr>
            <a:endParaRPr lang="en-US" dirty="0"/>
          </a:p>
          <a:p>
            <a:pPr marL="285750" lvl="0" indent="-285750">
              <a:buFont typeface="Arial" pitchFamily="34" charset="0"/>
              <a:buChar char="•"/>
            </a:pPr>
            <a:r>
              <a:rPr lang="en-US" dirty="0"/>
              <a:t>20,500 </a:t>
            </a:r>
            <a:r>
              <a:rPr lang="en-US" dirty="0" smtClean="0"/>
              <a:t>50-64 </a:t>
            </a:r>
            <a:r>
              <a:rPr lang="en-US" dirty="0"/>
              <a:t>year old women are diabetic = €607M</a:t>
            </a:r>
          </a:p>
          <a:p>
            <a:endParaRPr lang="en-US" dirty="0"/>
          </a:p>
        </p:txBody>
      </p:sp>
      <p:sp>
        <p:nvSpPr>
          <p:cNvPr id="4" name="TextBox 3"/>
          <p:cNvSpPr txBox="1"/>
          <p:nvPr/>
        </p:nvSpPr>
        <p:spPr>
          <a:xfrm>
            <a:off x="4046130" y="5742775"/>
            <a:ext cx="5097870" cy="307777"/>
          </a:xfrm>
          <a:prstGeom prst="rect">
            <a:avLst/>
          </a:prstGeom>
          <a:noFill/>
        </p:spPr>
        <p:txBody>
          <a:bodyPr wrap="none" rtlCol="0">
            <a:spAutoFit/>
          </a:bodyPr>
          <a:lstStyle/>
          <a:p>
            <a:r>
              <a:rPr lang="en-US" sz="1400" dirty="0" smtClean="0"/>
              <a:t>Hauser et al, </a:t>
            </a:r>
            <a:r>
              <a:rPr lang="en-US" sz="1400" dirty="0" err="1" smtClean="0"/>
              <a:t>Legler</a:t>
            </a:r>
            <a:r>
              <a:rPr lang="en-US" sz="1400" dirty="0" smtClean="0"/>
              <a:t>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180536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retardants (used in electronics, furniture, mattresses)</a:t>
            </a:r>
            <a:br>
              <a:rPr lang="en-US" dirty="0"/>
            </a:br>
            <a:endParaRPr lang="en-US" dirty="0"/>
          </a:p>
        </p:txBody>
      </p:sp>
      <p:sp>
        <p:nvSpPr>
          <p:cNvPr id="3" name="Content Placeholder 2"/>
          <p:cNvSpPr>
            <a:spLocks noGrp="1"/>
          </p:cNvSpPr>
          <p:nvPr>
            <p:ph idx="1"/>
          </p:nvPr>
        </p:nvSpPr>
        <p:spPr/>
        <p:txBody>
          <a:bodyPr/>
          <a:lstStyle/>
          <a:p>
            <a:pPr marL="285750" lvl="0" indent="-285750">
              <a:buFont typeface="Arial" pitchFamily="34" charset="0"/>
              <a:buChar char="•"/>
            </a:pPr>
            <a:r>
              <a:rPr lang="en-US" dirty="0" smtClean="0"/>
              <a:t>873,000 </a:t>
            </a:r>
            <a:r>
              <a:rPr lang="en-US" dirty="0"/>
              <a:t>lost IQ points </a:t>
            </a:r>
            <a:r>
              <a:rPr lang="en-US" dirty="0">
                <a:sym typeface="Wingdings" pitchFamily="2" charset="2"/>
              </a:rPr>
              <a:t></a:t>
            </a:r>
            <a:r>
              <a:rPr lang="en-US" dirty="0"/>
              <a:t>€8.4B lost earning </a:t>
            </a:r>
            <a:r>
              <a:rPr lang="en-US" dirty="0" smtClean="0"/>
              <a:t>potential</a:t>
            </a:r>
          </a:p>
          <a:p>
            <a:pPr marL="285750" lvl="0" indent="-285750">
              <a:buFont typeface="Arial" pitchFamily="34" charset="0"/>
              <a:buChar char="•"/>
            </a:pPr>
            <a:endParaRPr lang="en-US" dirty="0"/>
          </a:p>
          <a:p>
            <a:pPr marL="231775" lvl="1" indent="0">
              <a:buNone/>
            </a:pPr>
            <a:r>
              <a:rPr lang="en-US" sz="2400" dirty="0">
                <a:sym typeface="Wingdings" pitchFamily="2" charset="2"/>
              </a:rPr>
              <a:t></a:t>
            </a:r>
            <a:r>
              <a:rPr lang="en-US" sz="2400" dirty="0"/>
              <a:t>3,290 intellectually disabled children = additional €1.9 </a:t>
            </a:r>
            <a:r>
              <a:rPr lang="en-US" sz="2400" dirty="0" smtClean="0"/>
              <a:t>billion</a:t>
            </a:r>
          </a:p>
          <a:p>
            <a:pPr marL="231775" lvl="1" indent="0">
              <a:buNone/>
            </a:pPr>
            <a:endParaRPr lang="en-US" sz="2400" dirty="0"/>
          </a:p>
          <a:p>
            <a:pPr marL="285750" lvl="0" indent="-285750">
              <a:buFont typeface="Arial" pitchFamily="34" charset="0"/>
              <a:buChar char="•"/>
            </a:pPr>
            <a:r>
              <a:rPr lang="en-US" dirty="0"/>
              <a:t>6,830 new cases of testicular cancer = €850 </a:t>
            </a:r>
            <a:r>
              <a:rPr lang="en-US" dirty="0" smtClean="0"/>
              <a:t>million</a:t>
            </a:r>
          </a:p>
          <a:p>
            <a:pPr marL="285750" lvl="0" indent="-285750">
              <a:buFont typeface="Arial" pitchFamily="34" charset="0"/>
              <a:buChar char="•"/>
            </a:pPr>
            <a:endParaRPr lang="en-US" dirty="0"/>
          </a:p>
          <a:p>
            <a:pPr marL="285750" lvl="0" indent="-285750">
              <a:buFont typeface="Arial" pitchFamily="34" charset="0"/>
              <a:buChar char="•"/>
            </a:pPr>
            <a:r>
              <a:rPr lang="en-US" dirty="0"/>
              <a:t>4,615 children born with undescended testis = €130 </a:t>
            </a:r>
            <a:r>
              <a:rPr lang="en-US" dirty="0" smtClean="0"/>
              <a:t>million</a:t>
            </a:r>
          </a:p>
          <a:p>
            <a:pPr marL="285750" lvl="0" indent="-285750">
              <a:buFont typeface="Arial" pitchFamily="34" charset="0"/>
              <a:buChar char="•"/>
            </a:pPr>
            <a:endParaRPr lang="en-US" dirty="0"/>
          </a:p>
          <a:p>
            <a:endParaRPr lang="en-US" sz="2800" dirty="0"/>
          </a:p>
        </p:txBody>
      </p:sp>
      <p:sp>
        <p:nvSpPr>
          <p:cNvPr id="4" name="TextBox 3"/>
          <p:cNvSpPr txBox="1"/>
          <p:nvPr/>
        </p:nvSpPr>
        <p:spPr>
          <a:xfrm>
            <a:off x="3810000" y="5731052"/>
            <a:ext cx="5267789" cy="307777"/>
          </a:xfrm>
          <a:prstGeom prst="rect">
            <a:avLst/>
          </a:prstGeom>
          <a:noFill/>
        </p:spPr>
        <p:txBody>
          <a:bodyPr wrap="none" rtlCol="0">
            <a:spAutoFit/>
          </a:bodyPr>
          <a:lstStyle/>
          <a:p>
            <a:r>
              <a:rPr lang="en-US" sz="1400" dirty="0" err="1" smtClean="0"/>
              <a:t>Bellanger</a:t>
            </a:r>
            <a:r>
              <a:rPr lang="en-US" sz="1400" dirty="0" smtClean="0"/>
              <a:t> et al, Hauser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4032214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estimates of burden and disease and costs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316 </a:t>
            </a:r>
            <a:r>
              <a:rPr lang="en-US" dirty="0"/>
              <a:t>autistic 8 year olds each year </a:t>
            </a:r>
            <a:r>
              <a:rPr lang="en-US" dirty="0" smtClean="0"/>
              <a:t>(multiple EDCs) = </a:t>
            </a:r>
            <a:r>
              <a:rPr lang="en-US" dirty="0"/>
              <a:t>€199 </a:t>
            </a:r>
            <a:r>
              <a:rPr lang="en-US" dirty="0" smtClean="0"/>
              <a:t>million</a:t>
            </a:r>
          </a:p>
          <a:p>
            <a:pPr lvl="0"/>
            <a:endParaRPr lang="en-US" dirty="0"/>
          </a:p>
          <a:p>
            <a:pPr lvl="0"/>
            <a:r>
              <a:rPr lang="en-US" dirty="0"/>
              <a:t>31,200 10 year olds with </a:t>
            </a:r>
            <a:r>
              <a:rPr lang="en-US" dirty="0" smtClean="0"/>
              <a:t>ADHD (multiple EDCs) </a:t>
            </a:r>
            <a:r>
              <a:rPr lang="en-US" dirty="0"/>
              <a:t>= €1.7 </a:t>
            </a:r>
            <a:r>
              <a:rPr lang="en-US" dirty="0" smtClean="0"/>
              <a:t>billion</a:t>
            </a:r>
          </a:p>
          <a:p>
            <a:pPr lvl="0"/>
            <a:endParaRPr lang="en-US" dirty="0"/>
          </a:p>
          <a:p>
            <a:r>
              <a:rPr lang="en-US" dirty="0" err="1"/>
              <a:t>Bisphenol</a:t>
            </a:r>
            <a:r>
              <a:rPr lang="en-US" dirty="0"/>
              <a:t> A (used in aluminum can linings, thermal paper receipts</a:t>
            </a:r>
            <a:r>
              <a:rPr lang="en-US" dirty="0" smtClean="0"/>
              <a:t>): 42,400 </a:t>
            </a:r>
            <a:r>
              <a:rPr lang="en-US" dirty="0"/>
              <a:t>obese 4 year olds each year = €</a:t>
            </a:r>
            <a:r>
              <a:rPr lang="en-US" dirty="0" smtClean="0"/>
              <a:t>1.54 billion</a:t>
            </a:r>
            <a:endParaRPr lang="en-US" dirty="0"/>
          </a:p>
          <a:p>
            <a:pPr lvl="0"/>
            <a:endParaRPr lang="en-US" dirty="0"/>
          </a:p>
          <a:p>
            <a:endParaRPr lang="en-US" dirty="0"/>
          </a:p>
        </p:txBody>
      </p:sp>
      <p:sp>
        <p:nvSpPr>
          <p:cNvPr id="4" name="TextBox 3"/>
          <p:cNvSpPr txBox="1"/>
          <p:nvPr/>
        </p:nvSpPr>
        <p:spPr>
          <a:xfrm>
            <a:off x="3956361" y="5749402"/>
            <a:ext cx="5187639" cy="307777"/>
          </a:xfrm>
          <a:prstGeom prst="rect">
            <a:avLst/>
          </a:prstGeom>
          <a:noFill/>
        </p:spPr>
        <p:txBody>
          <a:bodyPr wrap="none" rtlCol="0">
            <a:spAutoFit/>
          </a:bodyPr>
          <a:lstStyle/>
          <a:p>
            <a:r>
              <a:rPr lang="en-US" sz="1400" dirty="0" err="1" smtClean="0"/>
              <a:t>Bellanger</a:t>
            </a:r>
            <a:r>
              <a:rPr lang="en-US" sz="1400" dirty="0" smtClean="0"/>
              <a:t> et al, </a:t>
            </a:r>
            <a:r>
              <a:rPr lang="en-US" sz="1400" dirty="0" err="1" smtClean="0"/>
              <a:t>Legler</a:t>
            </a:r>
            <a:r>
              <a:rPr lang="en-US" sz="1400" dirty="0" smtClean="0"/>
              <a:t>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1504764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Analysis</a:t>
            </a:r>
            <a:endParaRPr lang="en-US" dirty="0"/>
          </a:p>
        </p:txBody>
      </p:sp>
      <p:sp>
        <p:nvSpPr>
          <p:cNvPr id="3" name="Content Placeholder 2"/>
          <p:cNvSpPr>
            <a:spLocks noGrp="1"/>
          </p:cNvSpPr>
          <p:nvPr>
            <p:ph idx="1"/>
          </p:nvPr>
        </p:nvSpPr>
        <p:spPr/>
        <p:txBody>
          <a:bodyPr/>
          <a:lstStyle/>
          <a:p>
            <a:endParaRPr lang="en-US"/>
          </a:p>
        </p:txBody>
      </p:sp>
      <p:pic>
        <p:nvPicPr>
          <p:cNvPr id="166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13"/>
          <a:stretch/>
        </p:blipFill>
        <p:spPr bwMode="auto">
          <a:xfrm>
            <a:off x="533400" y="894468"/>
            <a:ext cx="7924800" cy="514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65246" y="6057180"/>
            <a:ext cx="4235198" cy="307777"/>
          </a:xfrm>
          <a:prstGeom prst="rect">
            <a:avLst/>
          </a:prstGeom>
          <a:noFill/>
        </p:spPr>
        <p:txBody>
          <a:bodyPr wrap="none" rtlCol="0">
            <a:spAutoFit/>
          </a:bodyPr>
          <a:lstStyle/>
          <a:p>
            <a:r>
              <a:rPr lang="en-US" sz="1400" dirty="0" smtClean="0"/>
              <a:t>Trasande et al J </a:t>
            </a:r>
            <a:r>
              <a:rPr lang="en-US" sz="1400" dirty="0" err="1" smtClean="0"/>
              <a:t>Clin</a:t>
            </a:r>
            <a:r>
              <a:rPr lang="en-US" sz="1400" dirty="0" smtClean="0"/>
              <a:t> Endo </a:t>
            </a:r>
            <a:r>
              <a:rPr lang="en-US" sz="1400" dirty="0" err="1" smtClean="0"/>
              <a:t>Metab</a:t>
            </a:r>
            <a:r>
              <a:rPr lang="en-US" sz="1400" dirty="0" smtClean="0"/>
              <a:t> </a:t>
            </a:r>
            <a:r>
              <a:rPr lang="en-US" sz="1400" dirty="0" err="1" smtClean="0"/>
              <a:t>epub</a:t>
            </a:r>
            <a:r>
              <a:rPr lang="en-US" sz="1400" dirty="0" smtClean="0"/>
              <a:t> Mar 5 2015</a:t>
            </a:r>
            <a:endParaRPr lang="en-US" sz="1400" dirty="0"/>
          </a:p>
        </p:txBody>
      </p:sp>
    </p:spTree>
    <p:extLst>
      <p:ext uri="{BB962C8B-B14F-4D97-AF65-F5344CB8AC3E}">
        <p14:creationId xmlns:p14="http://schemas.microsoft.com/office/powerpoint/2010/main" val="568117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4386" name="Picture 2" descr="C:\Users\trasal01\Downloads\EDC_Graphic_EU_Final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3642"/>
            <a:ext cx="9467976" cy="669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1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Externalities</a:t>
            </a:r>
          </a:p>
        </p:txBody>
      </p:sp>
      <p:sp>
        <p:nvSpPr>
          <p:cNvPr id="5123" name="Rectangle 3"/>
          <p:cNvSpPr>
            <a:spLocks noGrp="1" noChangeArrowheads="1"/>
          </p:cNvSpPr>
          <p:nvPr>
            <p:ph idx="1"/>
          </p:nvPr>
        </p:nvSpPr>
        <p:spPr>
          <a:xfrm>
            <a:off x="457200" y="1409700"/>
            <a:ext cx="8077200" cy="4533900"/>
          </a:xfrm>
        </p:spPr>
        <p:txBody>
          <a:bodyPr/>
          <a:lstStyle/>
          <a:p>
            <a:pPr eaLnBrk="1" hangingPunct="1"/>
            <a:r>
              <a:rPr lang="en-US" dirty="0" smtClean="0"/>
              <a:t>“Spill-over” effects</a:t>
            </a:r>
          </a:p>
          <a:p>
            <a:pPr eaLnBrk="1" hangingPunct="1"/>
            <a:endParaRPr lang="en-US" dirty="0" smtClean="0"/>
          </a:p>
          <a:p>
            <a:pPr eaLnBrk="1" hangingPunct="1"/>
            <a:r>
              <a:rPr lang="en-US" dirty="0" smtClean="0"/>
              <a:t>Market price does not accurately contain all the information about the benefits and costs of a transaction</a:t>
            </a:r>
          </a:p>
          <a:p>
            <a:pPr eaLnBrk="1" hangingPunct="1"/>
            <a:endParaRPr lang="en-US" dirty="0" smtClean="0"/>
          </a:p>
          <a:p>
            <a:pPr eaLnBrk="1" hangingPunct="1"/>
            <a:r>
              <a:rPr lang="en-US" dirty="0" smtClean="0"/>
              <a:t>When one agent’s behavior affects another’s utility</a:t>
            </a:r>
          </a:p>
        </p:txBody>
      </p:sp>
      <p:pic>
        <p:nvPicPr>
          <p:cNvPr id="5" name="Picture 4"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6"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42950"/>
          </a:xfrm>
        </p:spPr>
        <p:txBody>
          <a:bodyPr/>
          <a:lstStyle/>
          <a:p>
            <a:r>
              <a:rPr lang="en-US" dirty="0"/>
              <a:t>Likely a substantial </a:t>
            </a:r>
            <a:r>
              <a:rPr lang="en-US" dirty="0" smtClean="0"/>
              <a:t>underestimate</a:t>
            </a:r>
            <a:endParaRPr lang="en-US" dirty="0"/>
          </a:p>
        </p:txBody>
      </p:sp>
      <p:sp>
        <p:nvSpPr>
          <p:cNvPr id="3" name="Content Placeholder 2"/>
          <p:cNvSpPr>
            <a:spLocks noGrp="1"/>
          </p:cNvSpPr>
          <p:nvPr>
            <p:ph idx="1"/>
          </p:nvPr>
        </p:nvSpPr>
        <p:spPr/>
        <p:txBody>
          <a:bodyPr/>
          <a:lstStyle/>
          <a:p>
            <a:pPr marL="285750" indent="-285750">
              <a:buFont typeface="Arial" pitchFamily="34" charset="0"/>
              <a:buChar char="•"/>
            </a:pPr>
            <a:r>
              <a:rPr lang="en-US" dirty="0" smtClean="0"/>
              <a:t>&lt;5</a:t>
            </a:r>
            <a:r>
              <a:rPr lang="en-US" dirty="0"/>
              <a:t>% of </a:t>
            </a:r>
            <a:r>
              <a:rPr lang="en-US" dirty="0" smtClean="0"/>
              <a:t>EDCs considered</a:t>
            </a:r>
          </a:p>
          <a:p>
            <a:pPr marL="285750" indent="-285750">
              <a:buFont typeface="Arial" pitchFamily="34" charset="0"/>
              <a:buChar char="•"/>
            </a:pPr>
            <a:endParaRPr lang="en-US" dirty="0" smtClean="0"/>
          </a:p>
          <a:p>
            <a:pPr marL="285750" indent="-285750">
              <a:buFont typeface="Arial" pitchFamily="34" charset="0"/>
              <a:buChar char="•"/>
            </a:pPr>
            <a:r>
              <a:rPr lang="en-US" dirty="0" smtClean="0"/>
              <a:t>Endometriosis</a:t>
            </a:r>
            <a:r>
              <a:rPr lang="en-US" dirty="0"/>
              <a:t>, fibroids, breast cancer and many other conditions not included yet, but will be focus of future </a:t>
            </a:r>
            <a:r>
              <a:rPr lang="en-US" dirty="0" smtClean="0"/>
              <a:t>work</a:t>
            </a:r>
          </a:p>
          <a:p>
            <a:pPr marL="285750" indent="-285750">
              <a:buFont typeface="Arial" pitchFamily="34" charset="0"/>
              <a:buChar char="•"/>
            </a:pPr>
            <a:endParaRPr lang="en-US" dirty="0" smtClean="0"/>
          </a:p>
          <a:p>
            <a:pPr marL="285750" indent="-285750">
              <a:buFont typeface="Arial" pitchFamily="34" charset="0"/>
              <a:buChar char="•"/>
            </a:pPr>
            <a:r>
              <a:rPr lang="en-US" dirty="0" smtClean="0"/>
              <a:t>Economic </a:t>
            </a:r>
            <a:r>
              <a:rPr lang="en-US" dirty="0"/>
              <a:t>numbers do not consider all costs associated with these chronic </a:t>
            </a:r>
            <a:r>
              <a:rPr lang="en-US" dirty="0" smtClean="0"/>
              <a:t>conditions</a:t>
            </a:r>
          </a:p>
          <a:p>
            <a:pPr marL="285750" indent="-285750">
              <a:buFont typeface="Arial" pitchFamily="34" charset="0"/>
              <a:buChar char="•"/>
            </a:pPr>
            <a:endParaRPr lang="en-US" dirty="0" smtClean="0"/>
          </a:p>
          <a:p>
            <a:pPr marL="285750" lvl="0" indent="-285750">
              <a:buFont typeface="Arial" pitchFamily="34" charset="0"/>
              <a:buChar char="•"/>
            </a:pPr>
            <a:r>
              <a:rPr lang="en-US" dirty="0" smtClean="0"/>
              <a:t>Limiting </a:t>
            </a:r>
            <a:r>
              <a:rPr lang="en-US" dirty="0"/>
              <a:t>our exposure to the most widely used and potentially hazardous EDCs is likely to produce substantial economic benefit.</a:t>
            </a:r>
          </a:p>
          <a:p>
            <a:pPr marL="285750" indent="-285750">
              <a:buFont typeface="Arial" pitchFamily="34" charset="0"/>
              <a:buChar char="•"/>
            </a:pPr>
            <a:endParaRPr lang="en-US" dirty="0"/>
          </a:p>
          <a:p>
            <a:endParaRPr lang="en-US" dirty="0"/>
          </a:p>
        </p:txBody>
      </p:sp>
    </p:spTree>
    <p:extLst>
      <p:ext uri="{BB962C8B-B14F-4D97-AF65-F5344CB8AC3E}">
        <p14:creationId xmlns:p14="http://schemas.microsoft.com/office/powerpoint/2010/main" val="3311663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US</a:t>
            </a:r>
            <a:endParaRPr lang="en-US" dirty="0"/>
          </a:p>
        </p:txBody>
      </p:sp>
      <p:sp>
        <p:nvSpPr>
          <p:cNvPr id="3" name="Content Placeholder 2"/>
          <p:cNvSpPr>
            <a:spLocks noGrp="1"/>
          </p:cNvSpPr>
          <p:nvPr>
            <p:ph idx="1"/>
          </p:nvPr>
        </p:nvSpPr>
        <p:spPr/>
        <p:txBody>
          <a:bodyPr/>
          <a:lstStyle/>
          <a:p>
            <a:r>
              <a:rPr lang="en-US" dirty="0"/>
              <a:t>F</a:t>
            </a:r>
            <a:r>
              <a:rPr lang="en-US" dirty="0" smtClean="0"/>
              <a:t>indings </a:t>
            </a:r>
            <a:r>
              <a:rPr lang="en-US" dirty="0"/>
              <a:t>from Europe strongly suggest that a similarly large burden of disease may be attributable to EDCs in the United </a:t>
            </a:r>
            <a:r>
              <a:rPr lang="en-US" dirty="0" smtClean="0"/>
              <a:t>States</a:t>
            </a:r>
          </a:p>
          <a:p>
            <a:endParaRPr lang="en-US" dirty="0" smtClean="0"/>
          </a:p>
          <a:p>
            <a:pPr lvl="1"/>
            <a:r>
              <a:rPr lang="en-US" dirty="0"/>
              <a:t>Data from the Centers for Disease Control and Prevention suggest </a:t>
            </a:r>
            <a:r>
              <a:rPr lang="en-US" dirty="0" smtClean="0"/>
              <a:t>that exposures </a:t>
            </a:r>
            <a:r>
              <a:rPr lang="en-US" dirty="0"/>
              <a:t>to EDCs are in many cases equal to if not higher than </a:t>
            </a:r>
            <a:r>
              <a:rPr lang="en-US" dirty="0" smtClean="0"/>
              <a:t>those in </a:t>
            </a:r>
            <a:r>
              <a:rPr lang="en-US" dirty="0"/>
              <a:t>the </a:t>
            </a:r>
            <a:r>
              <a:rPr lang="en-US" dirty="0" smtClean="0"/>
              <a:t>EU.</a:t>
            </a:r>
          </a:p>
          <a:p>
            <a:pPr lvl="1"/>
            <a:endParaRPr lang="en-US" dirty="0" smtClean="0"/>
          </a:p>
          <a:p>
            <a:pPr lvl="1"/>
            <a:r>
              <a:rPr lang="en-US" dirty="0" smtClean="0"/>
              <a:t>More importantly</a:t>
            </a:r>
            <a:r>
              <a:rPr lang="en-US" dirty="0"/>
              <a:t>, this speaks to the importance of reprising these </a:t>
            </a:r>
            <a:r>
              <a:rPr lang="en-US" dirty="0" smtClean="0"/>
              <a:t>analyses in </a:t>
            </a:r>
            <a:r>
              <a:rPr lang="en-US" dirty="0"/>
              <a:t>the </a:t>
            </a:r>
            <a:r>
              <a:rPr lang="en-US" dirty="0" smtClean="0"/>
              <a:t>US context</a:t>
            </a:r>
            <a:r>
              <a:rPr lang="en-US" dirty="0"/>
              <a:t>.</a:t>
            </a:r>
            <a:br>
              <a:rPr lang="en-US" dirty="0"/>
            </a:br>
            <a:endParaRPr lang="en-US" dirty="0" smtClean="0"/>
          </a:p>
          <a:p>
            <a:pPr lvl="1"/>
            <a:endParaRPr lang="en-US" dirty="0" smtClean="0"/>
          </a:p>
        </p:txBody>
      </p:sp>
    </p:spTree>
    <p:extLst>
      <p:ext uri="{BB962C8B-B14F-4D97-AF65-F5344CB8AC3E}">
        <p14:creationId xmlns:p14="http://schemas.microsoft.com/office/powerpoint/2010/main" val="1714842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policy</a:t>
            </a:r>
            <a:endParaRPr lang="en-US" dirty="0"/>
          </a:p>
        </p:txBody>
      </p:sp>
      <p:sp>
        <p:nvSpPr>
          <p:cNvPr id="3" name="Content Placeholder 2"/>
          <p:cNvSpPr>
            <a:spLocks noGrp="1"/>
          </p:cNvSpPr>
          <p:nvPr>
            <p:ph idx="1"/>
          </p:nvPr>
        </p:nvSpPr>
        <p:spPr/>
        <p:txBody>
          <a:bodyPr/>
          <a:lstStyle/>
          <a:p>
            <a:r>
              <a:rPr lang="en-US" dirty="0" smtClean="0"/>
              <a:t>Cost of brominated flame retardants likely to be higher in the US, as use is more stringently limited in Europe.</a:t>
            </a:r>
          </a:p>
          <a:p>
            <a:endParaRPr lang="en-US" dirty="0"/>
          </a:p>
          <a:p>
            <a:r>
              <a:rPr lang="en-US" dirty="0" smtClean="0"/>
              <a:t>Levels of phthalates (DEHP) have decreased 17-37% in the US between 2001-10 and costs of attributable disease are likely to have decreased over that period.</a:t>
            </a:r>
          </a:p>
          <a:p>
            <a:endParaRPr lang="en-US" dirty="0"/>
          </a:p>
          <a:p>
            <a:pPr marL="117475" lvl="1" indent="-117475"/>
            <a:r>
              <a:rPr lang="en-US" sz="2400" dirty="0" smtClean="0"/>
              <a:t>EDCs are used globally, and our findings support </a:t>
            </a:r>
            <a:r>
              <a:rPr lang="en-US" sz="2400" dirty="0"/>
              <a:t>careful regulation as part of </a:t>
            </a:r>
            <a:r>
              <a:rPr lang="en-US" sz="2400" dirty="0" smtClean="0"/>
              <a:t>the </a:t>
            </a:r>
            <a:r>
              <a:rPr lang="en-US" sz="2400" dirty="0"/>
              <a:t>Strategic Approach to International Chemicals </a:t>
            </a:r>
            <a:r>
              <a:rPr lang="en-US" sz="2400" dirty="0" smtClean="0"/>
              <a:t>Management</a:t>
            </a:r>
            <a:r>
              <a:rPr lang="en-US" dirty="0"/>
              <a:t>.</a:t>
            </a:r>
            <a:r>
              <a:rPr lang="en-US" dirty="0" smtClean="0"/>
              <a:t> </a:t>
            </a:r>
            <a:endParaRPr lang="en-US" dirty="0"/>
          </a:p>
          <a:p>
            <a:endParaRPr lang="en-US" dirty="0" smtClean="0"/>
          </a:p>
          <a:p>
            <a:pPr lvl="1"/>
            <a:endParaRPr lang="en-US" dirty="0"/>
          </a:p>
          <a:p>
            <a:endParaRPr lang="en-US" dirty="0"/>
          </a:p>
          <a:p>
            <a:endParaRPr lang="en-US" dirty="0"/>
          </a:p>
        </p:txBody>
      </p:sp>
    </p:spTree>
    <p:extLst>
      <p:ext uri="{BB962C8B-B14F-4D97-AF65-F5344CB8AC3E}">
        <p14:creationId xmlns:p14="http://schemas.microsoft.com/office/powerpoint/2010/main" val="2728763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 the US context: BPA</a:t>
            </a:r>
            <a:endParaRPr lang="en-US" dirty="0"/>
          </a:p>
        </p:txBody>
      </p:sp>
      <p:sp>
        <p:nvSpPr>
          <p:cNvPr id="3" name="Content Placeholder 2"/>
          <p:cNvSpPr>
            <a:spLocks noGrp="1"/>
          </p:cNvSpPr>
          <p:nvPr>
            <p:ph idx="1"/>
          </p:nvPr>
        </p:nvSpPr>
        <p:spPr/>
        <p:txBody>
          <a:bodyPr/>
          <a:lstStyle/>
          <a:p>
            <a:r>
              <a:rPr lang="en-US" dirty="0" smtClean="0"/>
              <a:t>BPA banned in baby bottles and sippy cups</a:t>
            </a:r>
          </a:p>
          <a:p>
            <a:endParaRPr lang="en-US" dirty="0" smtClean="0"/>
          </a:p>
          <a:p>
            <a:pPr lvl="1"/>
            <a:r>
              <a:rPr lang="en-US" dirty="0" smtClean="0"/>
              <a:t>But not in other food uses</a:t>
            </a:r>
          </a:p>
          <a:p>
            <a:pPr lvl="1"/>
            <a:endParaRPr lang="en-US" dirty="0" smtClean="0"/>
          </a:p>
          <a:p>
            <a:r>
              <a:rPr lang="en-US" dirty="0" smtClean="0"/>
              <a:t>Potential cost of one BPA alternative, oleoresin = $0.022 per can</a:t>
            </a:r>
          </a:p>
          <a:p>
            <a:pPr lvl="1"/>
            <a:r>
              <a:rPr lang="en-US" dirty="0" smtClean="0"/>
              <a:t>100 billion aluminum cans are produced annually</a:t>
            </a:r>
          </a:p>
          <a:p>
            <a:pPr lvl="1"/>
            <a:r>
              <a:rPr lang="en-US" dirty="0" smtClean="0"/>
              <a:t>100 billion x $0.022 = $2.2 billion</a:t>
            </a:r>
          </a:p>
          <a:p>
            <a:endParaRPr lang="en-US" dirty="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3771549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costs associated with BPA exposure</a:t>
            </a:r>
            <a:endParaRPr lang="en-US" dirty="0"/>
          </a:p>
        </p:txBody>
      </p:sp>
      <p:sp>
        <p:nvSpPr>
          <p:cNvPr id="3" name="Content Placeholder 2"/>
          <p:cNvSpPr>
            <a:spLocks noGrp="1"/>
          </p:cNvSpPr>
          <p:nvPr>
            <p:ph idx="1"/>
          </p:nvPr>
        </p:nvSpPr>
        <p:spPr/>
        <p:txBody>
          <a:bodyPr/>
          <a:lstStyle/>
          <a:p>
            <a:r>
              <a:rPr lang="en-US" dirty="0" smtClean="0"/>
              <a:t>Cost-of-illness methods for childhood obesity and adult coronary heart diseases</a:t>
            </a:r>
          </a:p>
          <a:p>
            <a:endParaRPr lang="en-US" dirty="0" smtClean="0"/>
          </a:p>
          <a:p>
            <a:pPr lvl="1"/>
            <a:r>
              <a:rPr lang="en-US" dirty="0" smtClean="0"/>
              <a:t>Utilized exposure data from NHANES 2003-8</a:t>
            </a:r>
          </a:p>
          <a:p>
            <a:pPr lvl="1"/>
            <a:endParaRPr lang="en-US" dirty="0" smtClean="0"/>
          </a:p>
          <a:p>
            <a:pPr lvl="1"/>
            <a:r>
              <a:rPr lang="en-US" dirty="0" smtClean="0"/>
              <a:t>Counterfactual scenario modeled using intervention studies that quantified decrements in BPA associated with removal of BPA in food sources</a:t>
            </a:r>
            <a:endParaRPr lang="en-US" dirty="0"/>
          </a:p>
        </p:txBody>
      </p:sp>
      <p:pic>
        <p:nvPicPr>
          <p:cNvPr id="4" name="Picture 3"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
        <p:nvSpPr>
          <p:cNvPr id="6" name="TextBox 5"/>
          <p:cNvSpPr txBox="1"/>
          <p:nvPr/>
        </p:nvSpPr>
        <p:spPr>
          <a:xfrm>
            <a:off x="6324600" y="4267200"/>
            <a:ext cx="2163477" cy="276999"/>
          </a:xfrm>
          <a:prstGeom prst="rect">
            <a:avLst/>
          </a:prstGeom>
          <a:noFill/>
        </p:spPr>
        <p:txBody>
          <a:bodyPr wrap="none" rtlCol="0">
            <a:spAutoFit/>
          </a:bodyPr>
          <a:lstStyle/>
          <a:p>
            <a:r>
              <a:rPr lang="en-US" sz="1200" dirty="0" err="1" smtClean="0"/>
              <a:t>Trasande</a:t>
            </a:r>
            <a:r>
              <a:rPr lang="en-US" sz="1200" dirty="0" smtClean="0"/>
              <a:t> Health Affairs 2014</a:t>
            </a:r>
            <a:endParaRPr lang="en-US" sz="1200" dirty="0"/>
          </a:p>
        </p:txBody>
      </p:sp>
    </p:spTree>
    <p:extLst>
      <p:ext uri="{BB962C8B-B14F-4D97-AF65-F5344CB8AC3E}">
        <p14:creationId xmlns:p14="http://schemas.microsoft.com/office/powerpoint/2010/main" val="1106870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88640"/>
            <a:ext cx="8229600" cy="1143000"/>
          </a:xfrm>
        </p:spPr>
        <p:txBody>
          <a:bodyPr/>
          <a:lstStyle/>
          <a:p>
            <a:r>
              <a:rPr lang="en-US" dirty="0" smtClean="0"/>
              <a:t>Benefits and costs of replacing BPA</a:t>
            </a:r>
            <a:endParaRPr lang="en-US" dirty="0"/>
          </a:p>
        </p:txBody>
      </p:sp>
      <p:pic>
        <p:nvPicPr>
          <p:cNvPr id="64515" name="Picture 3"/>
          <p:cNvPicPr>
            <a:picLocks noChangeAspect="1" noChangeArrowheads="1"/>
          </p:cNvPicPr>
          <p:nvPr/>
        </p:nvPicPr>
        <p:blipFill>
          <a:blip r:embed="rId2" cstate="print"/>
          <a:srcRect/>
          <a:stretch>
            <a:fillRect/>
          </a:stretch>
        </p:blipFill>
        <p:spPr bwMode="auto">
          <a:xfrm>
            <a:off x="609600" y="1676400"/>
            <a:ext cx="7832808" cy="2955235"/>
          </a:xfrm>
          <a:prstGeom prst="rect">
            <a:avLst/>
          </a:prstGeom>
          <a:noFill/>
          <a:ln w="9525">
            <a:noFill/>
            <a:miter lim="800000"/>
            <a:headEnd/>
            <a:tailEnd/>
          </a:ln>
        </p:spPr>
      </p:pic>
      <p:pic>
        <p:nvPicPr>
          <p:cNvPr id="7" name="Picture 6"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8"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3801492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Environmental exposures in childhood are driven by economic forces</a:t>
            </a:r>
          </a:p>
          <a:p>
            <a:pPr lvl="1"/>
            <a:r>
              <a:rPr lang="en-US" dirty="0" smtClean="0"/>
              <a:t>These are market </a:t>
            </a:r>
            <a:r>
              <a:rPr lang="en-US" dirty="0" err="1" smtClean="0"/>
              <a:t>inefficiences</a:t>
            </a:r>
            <a:endParaRPr lang="en-US" dirty="0" smtClean="0"/>
          </a:p>
          <a:p>
            <a:pPr lvl="1"/>
            <a:r>
              <a:rPr lang="en-US" dirty="0" smtClean="0"/>
              <a:t>Impose large costs on society</a:t>
            </a:r>
          </a:p>
          <a:p>
            <a:pPr lvl="1"/>
            <a:endParaRPr lang="en-US" dirty="0" smtClean="0"/>
          </a:p>
          <a:p>
            <a:r>
              <a:rPr lang="en-US" dirty="0" smtClean="0"/>
              <a:t>Large economic benefits can result from prevention</a:t>
            </a:r>
          </a:p>
          <a:p>
            <a:pPr lvl="1"/>
            <a:r>
              <a:rPr lang="en-US" dirty="0" smtClean="0"/>
              <a:t>Difficulty presented by latency to identifying environmental </a:t>
            </a:r>
            <a:r>
              <a:rPr lang="en-US" smtClean="0"/>
              <a:t>health effects</a:t>
            </a:r>
            <a:endParaRPr lang="en-US" dirty="0" smtClean="0"/>
          </a:p>
          <a:p>
            <a:pPr lvl="1"/>
            <a:r>
              <a:rPr lang="en-US" dirty="0" smtClean="0"/>
              <a:t>Uncertainty in health outcomes should not preclude estimation of potential economic benefits associated with prevention</a:t>
            </a:r>
          </a:p>
          <a:p>
            <a:pPr lvl="1"/>
            <a:endParaRPr lang="en-US" dirty="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457200" y="1371600"/>
            <a:ext cx="8153400" cy="4525963"/>
          </a:xfrm>
        </p:spPr>
        <p:txBody>
          <a:bodyPr>
            <a:normAutofit/>
          </a:bodyPr>
          <a:lstStyle/>
          <a:p>
            <a:r>
              <a:rPr lang="en-US" sz="2400" dirty="0" smtClean="0"/>
              <a:t>Economic costs of environmentally mediated diseases</a:t>
            </a:r>
          </a:p>
          <a:p>
            <a:pPr lvl="1"/>
            <a:r>
              <a:rPr lang="en-US" dirty="0" smtClean="0"/>
              <a:t>Teresa </a:t>
            </a:r>
            <a:r>
              <a:rPr lang="en-US" dirty="0" err="1" smtClean="0"/>
              <a:t>Attina</a:t>
            </a:r>
            <a:endParaRPr lang="en-US" dirty="0" smtClean="0"/>
          </a:p>
          <a:p>
            <a:pPr lvl="1"/>
            <a:r>
              <a:rPr lang="en-US" dirty="0" smtClean="0"/>
              <a:t>Emily Bartlett</a:t>
            </a:r>
          </a:p>
          <a:p>
            <a:pPr lvl="1"/>
            <a:r>
              <a:rPr lang="en-US" dirty="0" err="1" smtClean="0"/>
              <a:t>Yinghua</a:t>
            </a:r>
            <a:r>
              <a:rPr lang="en-US" dirty="0" smtClean="0"/>
              <a:t> Liu</a:t>
            </a:r>
          </a:p>
          <a:p>
            <a:pPr lvl="1"/>
            <a:r>
              <a:rPr lang="en-US" dirty="0"/>
              <a:t>Funding: </a:t>
            </a:r>
            <a:r>
              <a:rPr lang="en-US" dirty="0" smtClean="0"/>
              <a:t>R24TW005962, </a:t>
            </a:r>
            <a:r>
              <a:rPr lang="en-US" dirty="0" smtClean="0"/>
              <a:t>R21ES018723</a:t>
            </a:r>
          </a:p>
          <a:p>
            <a:pPr lvl="1"/>
            <a:endParaRPr lang="en-US" sz="2400" dirty="0" smtClean="0"/>
          </a:p>
          <a:p>
            <a:r>
              <a:rPr lang="en-US" dirty="0" smtClean="0"/>
              <a:t>Funding for other non-economic projects</a:t>
            </a:r>
            <a:endParaRPr lang="en-US" dirty="0"/>
          </a:p>
          <a:p>
            <a:pPr lvl="1"/>
            <a:r>
              <a:rPr lang="en-US" dirty="0"/>
              <a:t>NIEHS (</a:t>
            </a:r>
            <a:r>
              <a:rPr lang="en-US" dirty="0" smtClean="0"/>
              <a:t>R01ES022972)</a:t>
            </a:r>
            <a:endParaRPr lang="en-US" dirty="0"/>
          </a:p>
          <a:p>
            <a:pPr lvl="1"/>
            <a:r>
              <a:rPr lang="en-US" dirty="0"/>
              <a:t>NIDDK (R01DK100307)</a:t>
            </a:r>
          </a:p>
          <a:p>
            <a:pPr lvl="1"/>
            <a:r>
              <a:rPr lang="en-US" dirty="0"/>
              <a:t>CDC/NIOSH (</a:t>
            </a:r>
            <a:r>
              <a:rPr lang="en-US" dirty="0" smtClean="0"/>
              <a:t>U01OH010394, U01OH010714)</a:t>
            </a:r>
            <a:endParaRPr lang="en-US" dirty="0"/>
          </a:p>
          <a:p>
            <a:pPr lvl="1"/>
            <a:endParaRPr lang="en-US" dirty="0" smtClean="0"/>
          </a:p>
          <a:p>
            <a:endParaRPr lang="en-US" sz="1800" dirty="0" smtClean="0"/>
          </a:p>
          <a:p>
            <a:endParaRPr lang="en-US" sz="2600" dirty="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lstStyle/>
          <a:p>
            <a:r>
              <a:rPr lang="en-US" dirty="0"/>
              <a:t>EDC burden of disease and costs in EU</a:t>
            </a:r>
          </a:p>
          <a:p>
            <a:pPr lvl="1"/>
            <a:r>
              <a:rPr lang="en-US" dirty="0"/>
              <a:t>Steering </a:t>
            </a:r>
            <a:r>
              <a:rPr lang="en-US" dirty="0" smtClean="0"/>
              <a:t>committee: R</a:t>
            </a:r>
            <a:r>
              <a:rPr lang="en-US" dirty="0"/>
              <a:t>. Thomas </a:t>
            </a:r>
            <a:r>
              <a:rPr lang="en-US" dirty="0" err="1"/>
              <a:t>Zoeller</a:t>
            </a:r>
            <a:r>
              <a:rPr lang="en-US" dirty="0"/>
              <a:t>, Andreas </a:t>
            </a:r>
            <a:r>
              <a:rPr lang="en-US" dirty="0" err="1"/>
              <a:t>Kortenkamp</a:t>
            </a:r>
            <a:r>
              <a:rPr lang="en-US" dirty="0"/>
              <a:t>, </a:t>
            </a:r>
            <a:r>
              <a:rPr lang="en-US" dirty="0" err="1"/>
              <a:t>Phillippe</a:t>
            </a:r>
            <a:r>
              <a:rPr lang="en-US" dirty="0"/>
              <a:t> </a:t>
            </a:r>
            <a:r>
              <a:rPr lang="en-US" dirty="0" err="1"/>
              <a:t>Grandjean</a:t>
            </a:r>
            <a:r>
              <a:rPr lang="en-US" dirty="0"/>
              <a:t>, Roberto </a:t>
            </a:r>
            <a:r>
              <a:rPr lang="en-US" dirty="0" err="1"/>
              <a:t>Bertollini</a:t>
            </a:r>
            <a:r>
              <a:rPr lang="en-US" dirty="0"/>
              <a:t>, David </a:t>
            </a:r>
            <a:r>
              <a:rPr lang="en-US" dirty="0" err="1"/>
              <a:t>Tordrup</a:t>
            </a:r>
            <a:r>
              <a:rPr lang="en-US" dirty="0"/>
              <a:t>, Loretta Doan, John Peterson Myers, Joe </a:t>
            </a:r>
            <a:r>
              <a:rPr lang="en-US" dirty="0" err="1"/>
              <a:t>DiGangi</a:t>
            </a:r>
            <a:r>
              <a:rPr lang="en-US" dirty="0"/>
              <a:t>, Martine </a:t>
            </a:r>
            <a:r>
              <a:rPr lang="en-US" dirty="0" err="1"/>
              <a:t>Bellanger</a:t>
            </a:r>
            <a:r>
              <a:rPr lang="en-US" dirty="0"/>
              <a:t>, </a:t>
            </a:r>
            <a:r>
              <a:rPr lang="en-US" dirty="0" smtClean="0"/>
              <a:t>Jerry </a:t>
            </a:r>
            <a:r>
              <a:rPr lang="en-US" dirty="0" err="1" smtClean="0"/>
              <a:t>Heindel</a:t>
            </a:r>
            <a:r>
              <a:rPr lang="en-US" dirty="0" smtClean="0"/>
              <a:t> </a:t>
            </a:r>
            <a:endParaRPr lang="en-US" sz="1600" dirty="0"/>
          </a:p>
          <a:p>
            <a:pPr lvl="1"/>
            <a:r>
              <a:rPr lang="en-US" dirty="0"/>
              <a:t>Expert panel </a:t>
            </a:r>
            <a:r>
              <a:rPr lang="en-US" dirty="0" smtClean="0"/>
              <a:t>leads: </a:t>
            </a:r>
            <a:r>
              <a:rPr lang="en-US" dirty="0"/>
              <a:t>Russ Hauser, </a:t>
            </a:r>
            <a:r>
              <a:rPr lang="en-US" dirty="0" smtClean="0"/>
              <a:t>Ana </a:t>
            </a:r>
            <a:r>
              <a:rPr lang="en-US" dirty="0"/>
              <a:t>Soto, Paul A. Fowler, Patricia Hunt, Juliette </a:t>
            </a:r>
            <a:r>
              <a:rPr lang="en-US" dirty="0" err="1"/>
              <a:t>Legler</a:t>
            </a:r>
            <a:r>
              <a:rPr lang="en-US" dirty="0"/>
              <a:t>, Ruthann </a:t>
            </a:r>
            <a:r>
              <a:rPr lang="en-US" dirty="0" err="1"/>
              <a:t>Rudel</a:t>
            </a:r>
            <a:r>
              <a:rPr lang="en-US" dirty="0"/>
              <a:t>, </a:t>
            </a:r>
            <a:r>
              <a:rPr lang="en-US" dirty="0" err="1"/>
              <a:t>Niels</a:t>
            </a:r>
            <a:r>
              <a:rPr lang="en-US" dirty="0"/>
              <a:t> </a:t>
            </a:r>
            <a:r>
              <a:rPr lang="en-US" dirty="0" err="1" smtClean="0"/>
              <a:t>Skakkebaek</a:t>
            </a:r>
            <a:endParaRPr lang="en-US" dirty="0" smtClean="0"/>
          </a:p>
          <a:p>
            <a:pPr lvl="1"/>
            <a:r>
              <a:rPr lang="en-US" dirty="0" smtClean="0"/>
              <a:t>Other participants: Ana Soto, Annette </a:t>
            </a:r>
            <a:r>
              <a:rPr lang="en-US" dirty="0" err="1" smtClean="0"/>
              <a:t>Pruss-Ustun</a:t>
            </a:r>
            <a:r>
              <a:rPr lang="en-US" dirty="0" smtClean="0"/>
              <a:t>, Barbara Cohn, Frederic Bois, </a:t>
            </a:r>
            <a:r>
              <a:rPr lang="en-US" dirty="0" err="1" smtClean="0"/>
              <a:t>Soeren</a:t>
            </a:r>
            <a:r>
              <a:rPr lang="en-US" dirty="0" smtClean="0"/>
              <a:t> </a:t>
            </a:r>
            <a:r>
              <a:rPr lang="en-US" dirty="0" err="1" smtClean="0"/>
              <a:t>Ziebe</a:t>
            </a:r>
            <a:r>
              <a:rPr lang="en-US" dirty="0" smtClean="0"/>
              <a:t>, </a:t>
            </a:r>
            <a:r>
              <a:rPr lang="en-US" dirty="0" err="1" smtClean="0"/>
              <a:t>Sheela</a:t>
            </a:r>
            <a:r>
              <a:rPr lang="en-US" dirty="0" smtClean="0"/>
              <a:t> </a:t>
            </a:r>
            <a:r>
              <a:rPr lang="en-US" dirty="0" err="1" smtClean="0"/>
              <a:t>Sathyanarayana</a:t>
            </a:r>
            <a:r>
              <a:rPr lang="en-US" dirty="0" smtClean="0"/>
              <a:t>, Germaine Buck-Louis, </a:t>
            </a:r>
            <a:r>
              <a:rPr lang="en-US" dirty="0" err="1" smtClean="0"/>
              <a:t>Jorma</a:t>
            </a:r>
            <a:r>
              <a:rPr lang="en-US" dirty="0" smtClean="0"/>
              <a:t> </a:t>
            </a:r>
            <a:r>
              <a:rPr lang="en-US" dirty="0" err="1" smtClean="0"/>
              <a:t>Toppari</a:t>
            </a:r>
            <a:r>
              <a:rPr lang="en-US" dirty="0" smtClean="0"/>
              <a:t>, Andreas </a:t>
            </a:r>
            <a:r>
              <a:rPr lang="en-US" dirty="0" err="1" smtClean="0"/>
              <a:t>Kortenkamp</a:t>
            </a:r>
            <a:r>
              <a:rPr lang="en-US" dirty="0" smtClean="0"/>
              <a:t>, Anders </a:t>
            </a:r>
            <a:r>
              <a:rPr lang="en-US" dirty="0" err="1" smtClean="0"/>
              <a:t>Juul</a:t>
            </a:r>
            <a:r>
              <a:rPr lang="en-US" dirty="0" smtClean="0"/>
              <a:t>, Ulla Hass, Bruce Blumberg, </a:t>
            </a:r>
            <a:r>
              <a:rPr lang="en-US" dirty="0" err="1" smtClean="0"/>
              <a:t>Miquel</a:t>
            </a:r>
            <a:r>
              <a:rPr lang="en-US" dirty="0" smtClean="0"/>
              <a:t> </a:t>
            </a:r>
            <a:r>
              <a:rPr lang="en-US" dirty="0" err="1" smtClean="0"/>
              <a:t>Porta</a:t>
            </a:r>
            <a:r>
              <a:rPr lang="en-US" dirty="0" smtClean="0"/>
              <a:t>, Eva Govarts, Barbara </a:t>
            </a:r>
            <a:r>
              <a:rPr lang="en-US" dirty="0" err="1" smtClean="0"/>
              <a:t>Demeneix</a:t>
            </a:r>
            <a:endParaRPr lang="en-US" dirty="0"/>
          </a:p>
          <a:p>
            <a:pPr lvl="1"/>
            <a:r>
              <a:rPr lang="en-US" dirty="0" smtClean="0"/>
              <a:t>Funding: John </a:t>
            </a:r>
            <a:r>
              <a:rPr lang="en-US" dirty="0"/>
              <a:t>Merck Fund, Forsythia Foundation, Broad Reach, </a:t>
            </a:r>
            <a:r>
              <a:rPr lang="en-US" dirty="0" err="1"/>
              <a:t>Marisla</a:t>
            </a:r>
            <a:r>
              <a:rPr lang="en-US" dirty="0"/>
              <a:t> Foundation, Oak Foundation</a:t>
            </a:r>
          </a:p>
          <a:p>
            <a:endParaRPr lang="en-US" dirty="0"/>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96709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Example: Air pollution</a:t>
            </a:r>
          </a:p>
        </p:txBody>
      </p:sp>
      <p:sp>
        <p:nvSpPr>
          <p:cNvPr id="19459" name="Rectangle 3"/>
          <p:cNvSpPr>
            <a:spLocks noGrp="1" noChangeArrowheads="1"/>
          </p:cNvSpPr>
          <p:nvPr>
            <p:ph idx="1"/>
          </p:nvPr>
        </p:nvSpPr>
        <p:spPr/>
        <p:txBody>
          <a:bodyPr/>
          <a:lstStyle/>
          <a:p>
            <a:pPr eaLnBrk="1" hangingPunct="1"/>
            <a:r>
              <a:rPr lang="en-US" dirty="0" smtClean="0"/>
              <a:t>Electricity producers emit particulate matter among other pollutants which are respiratory irritants</a:t>
            </a:r>
          </a:p>
          <a:p>
            <a:pPr eaLnBrk="1" hangingPunct="1"/>
            <a:endParaRPr lang="en-US" dirty="0" smtClean="0"/>
          </a:p>
          <a:p>
            <a:pPr lvl="1"/>
            <a:r>
              <a:rPr lang="en-US" dirty="0" smtClean="0"/>
              <a:t>Children develop respiratory illnesses</a:t>
            </a:r>
          </a:p>
          <a:p>
            <a:pPr lvl="1"/>
            <a:endParaRPr lang="en-US" dirty="0" smtClean="0"/>
          </a:p>
          <a:p>
            <a:pPr lvl="1"/>
            <a:r>
              <a:rPr lang="en-US" dirty="0" smtClean="0"/>
              <a:t>Incur hospitalization, emergency room, prescription drugs and other costs (including loss of work and school)</a:t>
            </a:r>
          </a:p>
          <a:p>
            <a:pPr lvl="1"/>
            <a:endParaRPr lang="en-US" dirty="0" smtClean="0"/>
          </a:p>
          <a:p>
            <a:r>
              <a:rPr lang="en-US" dirty="0" smtClean="0"/>
              <a:t>Costs not borne by producers</a:t>
            </a:r>
          </a:p>
          <a:p>
            <a:endParaRPr lang="en-US" dirty="0" smtClean="0"/>
          </a:p>
          <a:p>
            <a:pPr lvl="1"/>
            <a:r>
              <a:rPr lang="en-US" dirty="0" smtClean="0"/>
              <a:t>Overproduce electricity compared to socially optimal amount</a:t>
            </a:r>
          </a:p>
          <a:p>
            <a:pPr lvl="1"/>
            <a:endParaRPr lang="en-US" dirty="0" smtClean="0"/>
          </a:p>
          <a:p>
            <a:pPr lvl="1"/>
            <a:r>
              <a:rPr lang="en-US" dirty="0" smtClean="0"/>
              <a:t>More disease and disability than society willing to pay</a:t>
            </a:r>
          </a:p>
        </p:txBody>
      </p:sp>
      <p:pic>
        <p:nvPicPr>
          <p:cNvPr id="4" name="Picture 3"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5"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asymmetry</a:t>
            </a:r>
            <a:endParaRPr lang="en-US" dirty="0"/>
          </a:p>
        </p:txBody>
      </p:sp>
      <p:sp>
        <p:nvSpPr>
          <p:cNvPr id="3" name="Content Placeholder 2"/>
          <p:cNvSpPr>
            <a:spLocks noGrp="1"/>
          </p:cNvSpPr>
          <p:nvPr>
            <p:ph idx="1"/>
          </p:nvPr>
        </p:nvSpPr>
        <p:spPr>
          <a:xfrm>
            <a:off x="457200" y="1371600"/>
            <a:ext cx="6324600" cy="4724399"/>
          </a:xfrm>
        </p:spPr>
        <p:txBody>
          <a:bodyPr>
            <a:noAutofit/>
          </a:bodyPr>
          <a:lstStyle/>
          <a:p>
            <a:r>
              <a:rPr lang="en-US" dirty="0" smtClean="0"/>
              <a:t>Typically hear about information asymmetry in health insurance context (adverse selection)</a:t>
            </a:r>
          </a:p>
          <a:p>
            <a:endParaRPr lang="en-US" dirty="0" smtClean="0"/>
          </a:p>
          <a:p>
            <a:r>
              <a:rPr lang="en-US" dirty="0" smtClean="0"/>
              <a:t>Producers may not disclose a product’s composition when it may have health or economic consequences</a:t>
            </a:r>
          </a:p>
          <a:p>
            <a:endParaRPr lang="en-US" dirty="0"/>
          </a:p>
          <a:p>
            <a:r>
              <a:rPr lang="en-US" dirty="0" smtClean="0"/>
              <a:t>People at higher risk will pay more to buy a “healthier” product, whereas people at lower risk won’t</a:t>
            </a:r>
          </a:p>
        </p:txBody>
      </p:sp>
      <p:sp>
        <p:nvSpPr>
          <p:cNvPr id="4" name="Rectangle 3"/>
          <p:cNvSpPr/>
          <p:nvPr/>
        </p:nvSpPr>
        <p:spPr>
          <a:xfrm>
            <a:off x="6629400" y="4038600"/>
            <a:ext cx="2743200" cy="769441"/>
          </a:xfrm>
          <a:prstGeom prst="rect">
            <a:avLst/>
          </a:prstGeom>
        </p:spPr>
        <p:txBody>
          <a:bodyPr wrap="square">
            <a:spAutoFit/>
          </a:bodyPr>
          <a:lstStyle/>
          <a:p>
            <a:r>
              <a:rPr lang="en-US" sz="1100" dirty="0" smtClean="0"/>
              <a:t>George </a:t>
            </a:r>
            <a:r>
              <a:rPr lang="en-US" sz="1100" dirty="0" err="1" smtClean="0"/>
              <a:t>Akerlof</a:t>
            </a:r>
            <a:r>
              <a:rPr lang="en-US" sz="1100" dirty="0" smtClean="0"/>
              <a:t> (2001 Nobel Prize Winner in Economics): </a:t>
            </a:r>
            <a:r>
              <a:rPr lang="en-US" sz="1100" i="1" dirty="0" smtClean="0"/>
              <a:t>The Market for Lemons: Quality Uncertainty and the Market Mechanism</a:t>
            </a:r>
            <a:endParaRPr lang="en-US" sz="1100" i="1" dirty="0"/>
          </a:p>
        </p:txBody>
      </p:sp>
      <p:pic>
        <p:nvPicPr>
          <p:cNvPr id="105474" name="Picture 2" descr="File:George Akerlof.jpg"/>
          <p:cNvPicPr>
            <a:picLocks noChangeAspect="1" noChangeArrowheads="1"/>
          </p:cNvPicPr>
          <p:nvPr/>
        </p:nvPicPr>
        <p:blipFill>
          <a:blip r:embed="rId2" cstate="print"/>
          <a:srcRect/>
          <a:stretch>
            <a:fillRect/>
          </a:stretch>
        </p:blipFill>
        <p:spPr bwMode="auto">
          <a:xfrm>
            <a:off x="7010400" y="1371600"/>
            <a:ext cx="1751076" cy="2629243"/>
          </a:xfrm>
          <a:prstGeom prst="rect">
            <a:avLst/>
          </a:prstGeom>
          <a:noFill/>
        </p:spPr>
      </p:pic>
      <p:pic>
        <p:nvPicPr>
          <p:cNvPr id="6" name="Picture 5"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7"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294820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food contaminants</a:t>
            </a:r>
            <a:endParaRPr lang="en-US" dirty="0"/>
          </a:p>
        </p:txBody>
      </p:sp>
      <p:sp>
        <p:nvSpPr>
          <p:cNvPr id="4" name="Content Placeholder 2"/>
          <p:cNvSpPr txBox="1">
            <a:spLocks/>
          </p:cNvSpPr>
          <p:nvPr/>
        </p:nvSpPr>
        <p:spPr bwMode="auto">
          <a:xfrm>
            <a:off x="449893" y="1431621"/>
            <a:ext cx="8229600" cy="453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17475" indent="-117475" algn="l" rtl="0" eaLnBrk="1" fontAlgn="base" hangingPunct="1">
              <a:spcBef>
                <a:spcPct val="0"/>
              </a:spcBef>
              <a:spcAft>
                <a:spcPct val="0"/>
              </a:spcAft>
              <a:buClr>
                <a:schemeClr val="tx2"/>
              </a:buClr>
              <a:buFont typeface="Times" charset="0"/>
              <a:buChar char="•"/>
              <a:defRPr sz="2400">
                <a:solidFill>
                  <a:schemeClr val="tx1"/>
                </a:solidFill>
                <a:latin typeface="+mn-lt"/>
                <a:ea typeface="+mn-ea"/>
                <a:cs typeface="+mn-cs"/>
              </a:defRPr>
            </a:lvl1pPr>
            <a:lvl2pPr marL="344488" indent="-112713" algn="l" rtl="0" eaLnBrk="1" fontAlgn="base" hangingPunct="1">
              <a:spcBef>
                <a:spcPct val="0"/>
              </a:spcBef>
              <a:spcAft>
                <a:spcPct val="0"/>
              </a:spcAft>
              <a:buClr>
                <a:schemeClr val="tx2"/>
              </a:buClr>
              <a:buFont typeface="Times" charset="0"/>
              <a:buChar char="•"/>
              <a:defRPr sz="2000">
                <a:solidFill>
                  <a:schemeClr val="tx1"/>
                </a:solidFill>
                <a:latin typeface="+mn-lt"/>
                <a:ea typeface="+mn-ea"/>
              </a:defRPr>
            </a:lvl2pPr>
            <a:lvl3pPr marL="571500" indent="-112713" algn="l" rtl="0" eaLnBrk="1" fontAlgn="base" hangingPunct="1">
              <a:spcBef>
                <a:spcPct val="0"/>
              </a:spcBef>
              <a:spcAft>
                <a:spcPct val="0"/>
              </a:spcAft>
              <a:buClr>
                <a:schemeClr val="tx2"/>
              </a:buClr>
              <a:buFont typeface="Times" charset="0"/>
              <a:buChar char="•"/>
              <a:defRPr sz="2000">
                <a:solidFill>
                  <a:schemeClr val="tx1"/>
                </a:solidFill>
                <a:latin typeface="+mn-lt"/>
                <a:ea typeface="+mn-ea"/>
              </a:defRPr>
            </a:lvl3pPr>
            <a:lvl4pPr marL="798513" indent="-109538"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4pPr>
            <a:lvl5pPr marL="1025525" indent="-109538"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5pPr>
            <a:lvl6pPr marL="14827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6pPr>
            <a:lvl7pPr marL="19399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7pPr>
            <a:lvl8pPr marL="23971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8pPr>
            <a:lvl9pPr marL="28543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9pPr>
          </a:lstStyle>
          <a:p>
            <a:r>
              <a:rPr lang="en-US" kern="0" dirty="0" smtClean="0"/>
              <a:t>Fear of contamination drives prices down, and drives above-average goods out of the market</a:t>
            </a:r>
          </a:p>
          <a:p>
            <a:endParaRPr lang="en-US" kern="0" dirty="0" smtClean="0"/>
          </a:p>
          <a:p>
            <a:r>
              <a:rPr lang="en-US" kern="0" dirty="0" smtClean="0"/>
              <a:t>Ideally, price would be set correctly based on information about </a:t>
            </a:r>
            <a:r>
              <a:rPr lang="en-US" u="sng" kern="0" dirty="0" smtClean="0"/>
              <a:t>certain</a:t>
            </a:r>
            <a:r>
              <a:rPr lang="en-US" kern="0" dirty="0" smtClean="0"/>
              <a:t> health risk associated with environmental exposure</a:t>
            </a:r>
          </a:p>
          <a:p>
            <a:endParaRPr lang="en-US" kern="0" dirty="0" smtClean="0"/>
          </a:p>
          <a:p>
            <a:r>
              <a:rPr lang="en-US" kern="0" dirty="0" smtClean="0"/>
              <a:t>Information uncertainty adds to the problem here (despite labeling)</a:t>
            </a:r>
          </a:p>
          <a:p>
            <a:endParaRPr lang="en-US" kern="0" dirty="0"/>
          </a:p>
        </p:txBody>
      </p:sp>
    </p:spTree>
    <p:extLst>
      <p:ext uri="{BB962C8B-B14F-4D97-AF65-F5344CB8AC3E}">
        <p14:creationId xmlns:p14="http://schemas.microsoft.com/office/powerpoint/2010/main" val="224155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Organic labeling = perfect information?</a:t>
            </a:r>
            <a:endParaRPr lang="en-US" dirty="0"/>
          </a:p>
        </p:txBody>
      </p:sp>
      <p:sp>
        <p:nvSpPr>
          <p:cNvPr id="5" name="Content Placeholder 2"/>
          <p:cNvSpPr>
            <a:spLocks noGrp="1"/>
          </p:cNvSpPr>
          <p:nvPr>
            <p:ph idx="1"/>
          </p:nvPr>
        </p:nvSpPr>
        <p:spPr>
          <a:xfrm>
            <a:off x="457200" y="1600200"/>
            <a:ext cx="3505200" cy="4525963"/>
          </a:xfrm>
        </p:spPr>
        <p:txBody>
          <a:bodyPr>
            <a:normAutofit/>
          </a:bodyPr>
          <a:lstStyle/>
          <a:p>
            <a:r>
              <a:rPr lang="en-US" dirty="0" smtClean="0"/>
              <a:t>Better, but still complicated</a:t>
            </a:r>
          </a:p>
          <a:p>
            <a:endParaRPr lang="en-US" dirty="0" smtClean="0"/>
          </a:p>
          <a:p>
            <a:r>
              <a:rPr lang="en-US" dirty="0" smtClean="0"/>
              <a:t>Controversies remain about what can be included in organic food</a:t>
            </a:r>
          </a:p>
        </p:txBody>
      </p:sp>
      <p:pic>
        <p:nvPicPr>
          <p:cNvPr id="4" name="Picture 6" descr="http://themarketswa.com/media/1352/organic_usdadiag.gif"/>
          <p:cNvPicPr>
            <a:picLocks noChangeAspect="1" noChangeArrowheads="1"/>
          </p:cNvPicPr>
          <p:nvPr/>
        </p:nvPicPr>
        <p:blipFill>
          <a:blip r:embed="rId2" cstate="print"/>
          <a:srcRect/>
          <a:stretch>
            <a:fillRect/>
          </a:stretch>
        </p:blipFill>
        <p:spPr bwMode="auto">
          <a:xfrm>
            <a:off x="4114800" y="1828800"/>
            <a:ext cx="4724400" cy="4098417"/>
          </a:xfrm>
          <a:prstGeom prst="rect">
            <a:avLst/>
          </a:prstGeom>
          <a:noFill/>
        </p:spPr>
      </p:pic>
      <p:pic>
        <p:nvPicPr>
          <p:cNvPr id="6" name="Picture 5" descr="https://deimos.apple.com/indigo/f0/ed/80/8c/f0ed808c00ddf78c184c12cde2db7deb267284850e7541549328a0e1f9d343e7-1520098898.jpg"/>
          <p:cNvPicPr/>
          <p:nvPr/>
        </p:nvPicPr>
        <p:blipFill>
          <a:blip r:embed="rId3"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7" name="Picture 2" descr="http://www.housatonic.edu/_archive/transfer/images/NYU-steinhardt.jpg"/>
          <p:cNvPicPr>
            <a:picLocks noChangeAspect="1" noChangeArrowheads="1"/>
          </p:cNvPicPr>
          <p:nvPr/>
        </p:nvPicPr>
        <p:blipFill>
          <a:blip r:embed="rId4"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1069505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smtClean="0"/>
              <a:t>Information asymmetry &amp; market failure</a:t>
            </a:r>
            <a:endParaRPr lang="en-US" dirty="0"/>
          </a:p>
        </p:txBody>
      </p:sp>
      <p:sp>
        <p:nvSpPr>
          <p:cNvPr id="3" name="Content Placeholder 2"/>
          <p:cNvSpPr>
            <a:spLocks noGrp="1"/>
          </p:cNvSpPr>
          <p:nvPr>
            <p:ph idx="1"/>
          </p:nvPr>
        </p:nvSpPr>
        <p:spPr/>
        <p:txBody>
          <a:bodyPr/>
          <a:lstStyle/>
          <a:p>
            <a:r>
              <a:rPr lang="en-US" dirty="0" smtClean="0"/>
              <a:t>Fear of contamination drives prices down, and drives above-average goods out of the market</a:t>
            </a:r>
          </a:p>
          <a:p>
            <a:endParaRPr lang="en-US" dirty="0" smtClean="0"/>
          </a:p>
          <a:p>
            <a:r>
              <a:rPr lang="en-US" dirty="0" smtClean="0"/>
              <a:t>Ideally, price would be set correctly based on information about </a:t>
            </a:r>
            <a:r>
              <a:rPr lang="en-US" u="sng" dirty="0" smtClean="0"/>
              <a:t>certain</a:t>
            </a:r>
            <a:r>
              <a:rPr lang="en-US" dirty="0" smtClean="0"/>
              <a:t> health risk associated with environmental exposure</a:t>
            </a:r>
          </a:p>
          <a:p>
            <a:endParaRPr lang="en-US" dirty="0" smtClean="0"/>
          </a:p>
          <a:p>
            <a:r>
              <a:rPr lang="en-US" dirty="0" smtClean="0"/>
              <a:t>Information uncertainty adds to the problem here (despite labeling)</a:t>
            </a:r>
          </a:p>
          <a:p>
            <a:endParaRPr lang="en-US" dirty="0"/>
          </a:p>
        </p:txBody>
      </p:sp>
      <p:sp>
        <p:nvSpPr>
          <p:cNvPr id="5" name="Rectangle 4"/>
          <p:cNvSpPr/>
          <p:nvPr/>
        </p:nvSpPr>
        <p:spPr>
          <a:xfrm>
            <a:off x="2895600" y="4495800"/>
            <a:ext cx="6629400" cy="261610"/>
          </a:xfrm>
          <a:prstGeom prst="rect">
            <a:avLst/>
          </a:prstGeom>
        </p:spPr>
        <p:txBody>
          <a:bodyPr wrap="square">
            <a:spAutoFit/>
          </a:bodyPr>
          <a:lstStyle/>
          <a:p>
            <a:r>
              <a:rPr lang="en-US" sz="1100" dirty="0" smtClean="0"/>
              <a:t>George </a:t>
            </a:r>
            <a:r>
              <a:rPr lang="en-US" sz="1100" dirty="0" err="1" smtClean="0"/>
              <a:t>Akerlof</a:t>
            </a:r>
            <a:r>
              <a:rPr lang="en-US" sz="1100" dirty="0" smtClean="0"/>
              <a:t> </a:t>
            </a:r>
            <a:r>
              <a:rPr lang="en-US" sz="1100" i="1" dirty="0" smtClean="0"/>
              <a:t>The Market for Lemons: Quality Uncertainty and the Market Mechanism</a:t>
            </a:r>
            <a:endParaRPr lang="en-US" sz="1100" i="1" dirty="0"/>
          </a:p>
        </p:txBody>
      </p:sp>
      <p:pic>
        <p:nvPicPr>
          <p:cNvPr id="6" name="Picture 5" descr="https://deimos.apple.com/indigo/f0/ed/80/8c/f0ed808c00ddf78c184c12cde2db7deb267284850e7541549328a0e1f9d343e7-1520098898.jpg"/>
          <p:cNvPicPr/>
          <p:nvPr/>
        </p:nvPicPr>
        <p:blipFill>
          <a:blip r:embed="rId2" cstate="print"/>
          <a:srcRect t="30333" b="43334"/>
          <a:stretch>
            <a:fillRect/>
          </a:stretch>
        </p:blipFill>
        <p:spPr bwMode="auto">
          <a:xfrm>
            <a:off x="4531825" y="6562900"/>
            <a:ext cx="1411775" cy="295100"/>
          </a:xfrm>
          <a:prstGeom prst="rect">
            <a:avLst/>
          </a:prstGeom>
          <a:noFill/>
          <a:ln w="9525">
            <a:noFill/>
            <a:miter lim="800000"/>
            <a:headEnd/>
            <a:tailEnd/>
          </a:ln>
        </p:spPr>
      </p:pic>
      <p:pic>
        <p:nvPicPr>
          <p:cNvPr id="8" name="Picture 2" descr="http://www.housatonic.edu/_archive/transfer/images/NYU-steinhardt.jpg"/>
          <p:cNvPicPr>
            <a:picLocks noChangeAspect="1" noChangeArrowheads="1"/>
          </p:cNvPicPr>
          <p:nvPr/>
        </p:nvPicPr>
        <p:blipFill>
          <a:blip r:embed="rId3" cstate="print"/>
          <a:srcRect/>
          <a:stretch>
            <a:fillRect/>
          </a:stretch>
        </p:blipFill>
        <p:spPr bwMode="auto">
          <a:xfrm>
            <a:off x="4572000" y="6248400"/>
            <a:ext cx="2743200" cy="265177"/>
          </a:xfrm>
          <a:prstGeom prst="rect">
            <a:avLst/>
          </a:prstGeom>
          <a:noFill/>
        </p:spPr>
      </p:pic>
    </p:spTree>
    <p:extLst>
      <p:ext uri="{BB962C8B-B14F-4D97-AF65-F5344CB8AC3E}">
        <p14:creationId xmlns:p14="http://schemas.microsoft.com/office/powerpoint/2010/main" val="162940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
      <a:dk1>
        <a:srgbClr val="63666A"/>
      </a:dk1>
      <a:lt1>
        <a:srgbClr val="FFFFFF"/>
      </a:lt1>
      <a:dk2>
        <a:srgbClr val="580F8B"/>
      </a:dk2>
      <a:lt2>
        <a:srgbClr val="505050"/>
      </a:lt2>
      <a:accent1>
        <a:srgbClr val="FED900"/>
      </a:accent1>
      <a:accent2>
        <a:srgbClr val="FF6A13"/>
      </a:accent2>
      <a:accent3>
        <a:srgbClr val="FFFFFF"/>
      </a:accent3>
      <a:accent4>
        <a:srgbClr val="535659"/>
      </a:accent4>
      <a:accent5>
        <a:srgbClr val="FEE9AA"/>
      </a:accent5>
      <a:accent6>
        <a:srgbClr val="E75F10"/>
      </a:accent6>
      <a:hlink>
        <a:srgbClr val="00778B"/>
      </a:hlink>
      <a:folHlink>
        <a:srgbClr val="43B02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780</TotalTime>
  <Words>2501</Words>
  <Application>Microsoft Office PowerPoint</Application>
  <PresentationFormat>On-screen Show (4:3)</PresentationFormat>
  <Paragraphs>392</Paragraphs>
  <Slides>48</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Theme1</vt:lpstr>
      <vt:lpstr>Photo Editor Photo</vt:lpstr>
      <vt:lpstr>The Economic Case for Protecting the Public from Environmental Hazards</vt:lpstr>
      <vt:lpstr>Adam Smith</vt:lpstr>
      <vt:lpstr>Why would Adam Smith have cared about children’s environmental health? </vt:lpstr>
      <vt:lpstr>Externalities</vt:lpstr>
      <vt:lpstr>Example: Air pollution</vt:lpstr>
      <vt:lpstr>Information asymmetry</vt:lpstr>
      <vt:lpstr>Example: food contaminants</vt:lpstr>
      <vt:lpstr>Organic labeling = perfect information?</vt:lpstr>
      <vt:lpstr>Information asymmetry &amp; market failure</vt:lpstr>
      <vt:lpstr>So how much do these market inefficiencies cost as a society?</vt:lpstr>
      <vt:lpstr>Most recent, best guess</vt:lpstr>
      <vt:lpstr>Global costs</vt:lpstr>
      <vt:lpstr>Another problem from economists’ perspective</vt:lpstr>
      <vt:lpstr>What would Adam Smith do?</vt:lpstr>
      <vt:lpstr>Examples of Government Intervention</vt:lpstr>
      <vt:lpstr>Phasing Out Lead in Gasoline</vt:lpstr>
      <vt:lpstr>Retrospectively, a Wise Economic Decision</vt:lpstr>
      <vt:lpstr>Global Benefits of Phasing Out Lead From Gasoline</vt:lpstr>
      <vt:lpstr>Pigovian tax</vt:lpstr>
      <vt:lpstr>Polluter pays provision</vt:lpstr>
      <vt:lpstr>Applying principles to a case study</vt:lpstr>
      <vt:lpstr>European context</vt:lpstr>
      <vt:lpstr>Causality criteria</vt:lpstr>
      <vt:lpstr>Embracing uncertainty</vt:lpstr>
      <vt:lpstr>So how to deal with uncertainty?</vt:lpstr>
      <vt:lpstr>How to integrate epidemiologic evidence?</vt:lpstr>
      <vt:lpstr>GRADE adapted for EDCs</vt:lpstr>
      <vt:lpstr>Danish EPA criteria for toxicologic evidence (adapted)</vt:lpstr>
      <vt:lpstr>Adapting IPCC criteria to integrate epidemiologic and toxicologic evidence</vt:lpstr>
      <vt:lpstr>Application to estimate EDC disease burden and costs in EU (1)</vt:lpstr>
      <vt:lpstr>Application to estimate EDC disease burden and costs in EU (2)</vt:lpstr>
      <vt:lpstr>Application to estimate EDC disease burden and costs in EU (3)</vt:lpstr>
      <vt:lpstr>Overall Evaluations</vt:lpstr>
      <vt:lpstr>Pesticides (used in agricultural production and homes) </vt:lpstr>
      <vt:lpstr>Phthalates (used in food wraps, cosmetics, shampoos, vinyl flooring)  </vt:lpstr>
      <vt:lpstr>Flame retardants (used in electronics, furniture, mattresses) </vt:lpstr>
      <vt:lpstr>Other estimates of burden and disease and costs </vt:lpstr>
      <vt:lpstr>Monte Carlo Analysis</vt:lpstr>
      <vt:lpstr>PowerPoint Presentation</vt:lpstr>
      <vt:lpstr>Likely a substantial underestimate</vt:lpstr>
      <vt:lpstr>Implications for US</vt:lpstr>
      <vt:lpstr>Importance of policy</vt:lpstr>
      <vt:lpstr>Returning to the US context: BPA</vt:lpstr>
      <vt:lpstr>Health costs associated with BPA exposure</vt:lpstr>
      <vt:lpstr>Benefits and costs of replacing BPA</vt:lpstr>
      <vt:lpstr>Summary</vt:lpstr>
      <vt:lpstr>Thanks!</vt:lpstr>
      <vt:lpstr>Thanks!</vt:lpstr>
    </vt:vector>
  </TitlesOfParts>
  <Company>Mt. Sinai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Context</dc:title>
  <dc:creator>Leonardo Trasande</dc:creator>
  <cp:lastModifiedBy>admin</cp:lastModifiedBy>
  <cp:revision>76</cp:revision>
  <dcterms:created xsi:type="dcterms:W3CDTF">2013-01-16T22:00:49Z</dcterms:created>
  <dcterms:modified xsi:type="dcterms:W3CDTF">2015-10-23T20:03:24Z</dcterms:modified>
</cp:coreProperties>
</file>